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64"/>
  </p:notesMasterIdLst>
  <p:sldIdLst>
    <p:sldId id="309" r:id="rId2"/>
    <p:sldId id="273" r:id="rId3"/>
    <p:sldId id="281" r:id="rId4"/>
    <p:sldId id="312" r:id="rId5"/>
    <p:sldId id="313" r:id="rId6"/>
    <p:sldId id="315" r:id="rId7"/>
    <p:sldId id="314" r:id="rId8"/>
    <p:sldId id="316" r:id="rId9"/>
    <p:sldId id="317" r:id="rId10"/>
    <p:sldId id="318" r:id="rId11"/>
    <p:sldId id="282" r:id="rId12"/>
    <p:sldId id="283" r:id="rId13"/>
    <p:sldId id="286" r:id="rId14"/>
    <p:sldId id="284" r:id="rId15"/>
    <p:sldId id="285" r:id="rId16"/>
    <p:sldId id="287" r:id="rId17"/>
    <p:sldId id="288" r:id="rId18"/>
    <p:sldId id="289" r:id="rId19"/>
    <p:sldId id="301" r:id="rId20"/>
    <p:sldId id="290" r:id="rId21"/>
    <p:sldId id="291" r:id="rId22"/>
    <p:sldId id="293" r:id="rId23"/>
    <p:sldId id="292" r:id="rId24"/>
    <p:sldId id="324" r:id="rId25"/>
    <p:sldId id="319" r:id="rId26"/>
    <p:sldId id="310" r:id="rId27"/>
    <p:sldId id="320" r:id="rId28"/>
    <p:sldId id="322" r:id="rId29"/>
    <p:sldId id="304" r:id="rId30"/>
    <p:sldId id="306" r:id="rId31"/>
    <p:sldId id="321" r:id="rId32"/>
    <p:sldId id="325" r:id="rId33"/>
    <p:sldId id="302" r:id="rId34"/>
    <p:sldId id="303" r:id="rId35"/>
    <p:sldId id="305" r:id="rId36"/>
    <p:sldId id="323" r:id="rId37"/>
    <p:sldId id="296" r:id="rId38"/>
    <p:sldId id="297" r:id="rId39"/>
    <p:sldId id="258" r:id="rId40"/>
    <p:sldId id="259" r:id="rId41"/>
    <p:sldId id="260" r:id="rId42"/>
    <p:sldId id="261" r:id="rId43"/>
    <p:sldId id="263" r:id="rId44"/>
    <p:sldId id="262" r:id="rId45"/>
    <p:sldId id="264" r:id="rId46"/>
    <p:sldId id="272" r:id="rId47"/>
    <p:sldId id="271" r:id="rId48"/>
    <p:sldId id="265" r:id="rId49"/>
    <p:sldId id="266" r:id="rId50"/>
    <p:sldId id="268" r:id="rId51"/>
    <p:sldId id="269" r:id="rId52"/>
    <p:sldId id="274" r:id="rId53"/>
    <p:sldId id="275" r:id="rId54"/>
    <p:sldId id="276" r:id="rId55"/>
    <p:sldId id="277" r:id="rId56"/>
    <p:sldId id="278" r:id="rId57"/>
    <p:sldId id="307" r:id="rId58"/>
    <p:sldId id="311" r:id="rId59"/>
    <p:sldId id="308" r:id="rId60"/>
    <p:sldId id="300" r:id="rId61"/>
    <p:sldId id="279" r:id="rId62"/>
    <p:sldId id="280" r:id="rId6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528"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01FC2-32C4-4A94-A63A-3F927C37C03D}" type="datetimeFigureOut">
              <a:rPr lang="sk-SK" smtClean="0"/>
              <a:pPr/>
              <a:t>3.11.2017</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E9695-44D9-4CB8-A63A-CD54248F1DB7}" type="slidenum">
              <a:rPr lang="sk-SK" smtClean="0"/>
              <a:pPr/>
              <a:t>‹#›</a:t>
            </a:fld>
            <a:endParaRPr lang="sk-SK"/>
          </a:p>
        </p:txBody>
      </p:sp>
    </p:spTree>
    <p:extLst>
      <p:ext uri="{BB962C8B-B14F-4D97-AF65-F5344CB8AC3E}">
        <p14:creationId xmlns:p14="http://schemas.microsoft.com/office/powerpoint/2010/main" xmlns="" val="260258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982EC201-59E4-4BF1-BB74-5F93A75A9D4B}" type="slidenum">
              <a:rPr lang="sk-SK" altLang="sk-SK">
                <a:latin typeface="Arial" charset="0"/>
              </a:rPr>
              <a:pPr eaLnBrk="1" hangingPunct="1"/>
              <a:t>4</a:t>
            </a:fld>
            <a:endParaRPr lang="sk-SK" altLang="sk-SK">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ACCCBCB3-5C12-49D7-8917-8428C2EC0F4A}" type="slidenum">
              <a:rPr lang="sk-SK" altLang="sk-SK">
                <a:latin typeface="Arial" charset="0"/>
              </a:rPr>
              <a:pPr eaLnBrk="1" hangingPunct="1"/>
              <a:t>5</a:t>
            </a:fld>
            <a:endParaRPr lang="sk-SK" altLang="sk-SK">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570C591B-284B-42C7-B7B1-2C6B35460CBB}" type="slidenum">
              <a:rPr lang="sk-SK" altLang="sk-SK">
                <a:latin typeface="Arial" charset="0"/>
              </a:rPr>
              <a:pPr eaLnBrk="1" hangingPunct="1"/>
              <a:t>6</a:t>
            </a:fld>
            <a:endParaRPr lang="sk-SK" altLang="sk-SK">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48B2FD09-4981-4A64-9931-E1F64629690E}" type="slidenum">
              <a:rPr lang="sk-SK" altLang="sk-SK">
                <a:latin typeface="Arial" charset="0"/>
              </a:rPr>
              <a:pPr eaLnBrk="1" hangingPunct="1"/>
              <a:t>7</a:t>
            </a:fld>
            <a:endParaRPr lang="sk-SK" altLang="sk-SK">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798EEBF2-5FDC-4544-869F-8CE17CB66042}" type="slidenum">
              <a:rPr lang="sk-SK" altLang="sk-SK">
                <a:latin typeface="Arial" charset="0"/>
              </a:rPr>
              <a:pPr eaLnBrk="1" hangingPunct="1"/>
              <a:t>8</a:t>
            </a:fld>
            <a:endParaRPr lang="sk-SK" altLang="sk-SK">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9B0FE457-0E6E-4FC0-8736-5DBEE63F3753}" type="slidenum">
              <a:rPr lang="sk-SK" altLang="sk-SK">
                <a:latin typeface="Arial" charset="0"/>
              </a:rPr>
              <a:pPr eaLnBrk="1" hangingPunct="1"/>
              <a:t>9</a:t>
            </a:fld>
            <a:endParaRPr lang="sk-SK" altLang="sk-SK">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sk-SK" altLang="sk-S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k-SK" smtClean="0"/>
              <a:t>Upravte štýly predlohy textu</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7" name="Date Placeholder 6"/>
          <p:cNvSpPr>
            <a:spLocks noGrp="1"/>
          </p:cNvSpPr>
          <p:nvPr>
            <p:ph type="dt" sz="half" idx="10"/>
          </p:nvPr>
        </p:nvSpPr>
        <p:spPr/>
        <p:txBody>
          <a:bodyPr/>
          <a:lstStyle/>
          <a:p>
            <a:fld id="{59D50F1F-3162-44BC-BB8A-F8C7E921C6E7}" type="datetimeFigureOut">
              <a:rPr lang="sk-SK" smtClean="0"/>
              <a:pPr/>
              <a:t>3.11.2017</a:t>
            </a:fld>
            <a:endParaRPr lang="sk-SK"/>
          </a:p>
        </p:txBody>
      </p:sp>
      <p:sp>
        <p:nvSpPr>
          <p:cNvPr id="8" name="Slide Number Placeholder 7"/>
          <p:cNvSpPr>
            <a:spLocks noGrp="1"/>
          </p:cNvSpPr>
          <p:nvPr>
            <p:ph type="sldNum" sz="quarter" idx="11"/>
          </p:nvPr>
        </p:nvSpPr>
        <p:spPr/>
        <p:txBody>
          <a:bodyPr/>
          <a:lstStyle/>
          <a:p>
            <a:fld id="{B47DC6D9-6546-4591-8E81-78BA3201CEE0}" type="slidenum">
              <a:rPr lang="sk-SK" smtClean="0"/>
              <a:pPr/>
              <a:t>‹#›</a:t>
            </a:fld>
            <a:endParaRPr lang="sk-SK"/>
          </a:p>
        </p:txBody>
      </p:sp>
      <p:sp>
        <p:nvSpPr>
          <p:cNvPr id="9" name="Footer Placeholder 8"/>
          <p:cNvSpPr>
            <a:spLocks noGrp="1"/>
          </p:cNvSpPr>
          <p:nvPr>
            <p:ph type="ftr" sz="quarter" idx="12"/>
          </p:nvPr>
        </p:nvSpPr>
        <p:spPr/>
        <p:txBody>
          <a:bodyPr/>
          <a:lstStyle/>
          <a:p>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59D50F1F-3162-44BC-BB8A-F8C7E921C6E7}" type="datetimeFigureOut">
              <a:rPr lang="sk-SK" smtClean="0"/>
              <a:pPr/>
              <a:t>3.11.2017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59D50F1F-3162-44BC-BB8A-F8C7E921C6E7}" type="datetimeFigureOut">
              <a:rPr lang="sk-SK" smtClean="0"/>
              <a:pPr/>
              <a:t>3.11.2017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4" name="Date Placeholder 3"/>
          <p:cNvSpPr>
            <a:spLocks noGrp="1"/>
          </p:cNvSpPr>
          <p:nvPr>
            <p:ph type="dt" sz="half" idx="10"/>
          </p:nvPr>
        </p:nvSpPr>
        <p:spPr/>
        <p:txBody>
          <a:bodyPr/>
          <a:lstStyle/>
          <a:p>
            <a:fld id="{59D50F1F-3162-44BC-BB8A-F8C7E921C6E7}" type="datetimeFigureOut">
              <a:rPr lang="sk-SK" smtClean="0"/>
              <a:pPr/>
              <a:t>3.11.2017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k-SK" smtClean="0"/>
              <a:t>Upravte štýly predlohy textu</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59D50F1F-3162-44BC-BB8A-F8C7E921C6E7}" type="datetimeFigureOut">
              <a:rPr lang="sk-SK" smtClean="0"/>
              <a:pPr/>
              <a:t>3.11.2017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47DC6D9-6546-4591-8E81-78BA3201CEE0}" type="slidenum">
              <a:rPr lang="sk-SK" smtClean="0"/>
              <a:pPr/>
              <a:t>‹#›</a:t>
            </a:fld>
            <a:endParaRPr lang="sk-SK"/>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5" name="Date Placeholder 4"/>
          <p:cNvSpPr>
            <a:spLocks noGrp="1"/>
          </p:cNvSpPr>
          <p:nvPr>
            <p:ph type="dt" sz="half" idx="10"/>
          </p:nvPr>
        </p:nvSpPr>
        <p:spPr/>
        <p:txBody>
          <a:bodyPr/>
          <a:lstStyle/>
          <a:p>
            <a:fld id="{59D50F1F-3162-44BC-BB8A-F8C7E921C6E7}" type="datetimeFigureOut">
              <a:rPr lang="sk-SK" smtClean="0"/>
              <a:pPr/>
              <a:t>3.11.2017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47DC6D9-6546-4591-8E81-78BA3201CEE0}" type="slidenum">
              <a:rPr lang="sk-SK" smtClean="0"/>
              <a:pPr/>
              <a:t>‹#›</a:t>
            </a:fld>
            <a:endParaRPr lang="sk-SK"/>
          </a:p>
        </p:txBody>
      </p:sp>
      <p:sp>
        <p:nvSpPr>
          <p:cNvPr id="9" name="Content Placeholder 8"/>
          <p:cNvSpPr>
            <a:spLocks noGrp="1"/>
          </p:cNvSpPr>
          <p:nvPr>
            <p:ph sz="quarter" idx="13"/>
          </p:nvPr>
        </p:nvSpPr>
        <p:spPr>
          <a:xfrm>
            <a:off x="365760" y="1600200"/>
            <a:ext cx="4041648" cy="452628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7" name="Date Placeholder 6"/>
          <p:cNvSpPr>
            <a:spLocks noGrp="1"/>
          </p:cNvSpPr>
          <p:nvPr>
            <p:ph type="dt" sz="half" idx="10"/>
          </p:nvPr>
        </p:nvSpPr>
        <p:spPr/>
        <p:txBody>
          <a:bodyPr/>
          <a:lstStyle/>
          <a:p>
            <a:fld id="{59D50F1F-3162-44BC-BB8A-F8C7E921C6E7}" type="datetimeFigureOut">
              <a:rPr lang="sk-SK" smtClean="0"/>
              <a:pPr/>
              <a:t>3.11.2017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47DC6D9-6546-4591-8E81-78BA3201CEE0}" type="slidenum">
              <a:rPr lang="sk-SK" smtClean="0"/>
              <a:pPr/>
              <a:t>‹#›</a:t>
            </a:fld>
            <a:endParaRPr lang="sk-SK"/>
          </a:p>
        </p:txBody>
      </p:sp>
      <p:sp>
        <p:nvSpPr>
          <p:cNvPr id="11" name="Content Placeholder 10"/>
          <p:cNvSpPr>
            <a:spLocks noGrp="1"/>
          </p:cNvSpPr>
          <p:nvPr>
            <p:ph sz="quarter" idx="13"/>
          </p:nvPr>
        </p:nvSpPr>
        <p:spPr>
          <a:xfrm>
            <a:off x="457200" y="2212848"/>
            <a:ext cx="4041648" cy="391363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59D50F1F-3162-44BC-BB8A-F8C7E921C6E7}" type="datetimeFigureOut">
              <a:rPr lang="sk-SK" smtClean="0"/>
              <a:pPr/>
              <a:t>3.11.2017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50F1F-3162-44BC-BB8A-F8C7E921C6E7}" type="datetimeFigureOut">
              <a:rPr lang="sk-SK" smtClean="0"/>
              <a:pPr/>
              <a:t>3.11.2017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k-SK" smtClean="0"/>
              <a:t>Upravte štýly predlohy textu</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9D50F1F-3162-44BC-BB8A-F8C7E921C6E7}" type="datetimeFigureOut">
              <a:rPr lang="sk-SK" smtClean="0"/>
              <a:pPr/>
              <a:t>3.11.2017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k-SK" smtClean="0"/>
              <a:t>Upravte štýly predlohy textu</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9D50F1F-3162-44BC-BB8A-F8C7E921C6E7}" type="datetimeFigureOut">
              <a:rPr lang="sk-SK" smtClean="0"/>
              <a:pPr/>
              <a:t>3.11.2017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47DC6D9-6546-4591-8E81-78BA3201CEE0}"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k-SK" smtClean="0"/>
              <a:t>Upravte štýly predlohy textu</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9D50F1F-3162-44BC-BB8A-F8C7E921C6E7}" type="datetimeFigureOut">
              <a:rPr lang="sk-SK" smtClean="0"/>
              <a:pPr/>
              <a:t>3.11.2017</a:t>
            </a:fld>
            <a:endParaRPr lang="sk-SK"/>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k-SK"/>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47DC6D9-6546-4591-8E81-78BA3201CEE0}" type="slidenum">
              <a:rPr lang="sk-SK" smtClean="0"/>
              <a:pPr/>
              <a:t>‹#›</a:t>
            </a:fld>
            <a:endParaRPr lang="sk-SK"/>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net.sk/cojesanet.shtm" TargetMode="External"/><Relationship Id="rId7" Type="http://schemas.openxmlformats.org/officeDocument/2006/relationships/hyperlink" Target="../Internet%20&#353;kolenie/video/Warriors_of_the_net_CZ-MPEG1_Web_PAL.mpg" TargetMode="External"/><Relationship Id="rId2" Type="http://schemas.openxmlformats.org/officeDocument/2006/relationships/hyperlink" Target="http://sk.wikipedia.org/wiki/Internet" TargetMode="External"/><Relationship Id="rId1" Type="http://schemas.openxmlformats.org/officeDocument/2006/relationships/slideLayout" Target="../slideLayouts/slideLayout6.xml"/><Relationship Id="rId6" Type="http://schemas.openxmlformats.org/officeDocument/2006/relationships/hyperlink" Target="https://www.minedu.sk/projekt-digitalne-ucivo-na-dosah/" TargetMode="External"/><Relationship Id="rId5" Type="http://schemas.openxmlformats.org/officeDocument/2006/relationships/hyperlink" Target="http://www.sanet.sk/sds/zoznam_skol.shtm" TargetMode="External"/><Relationship Id="rId4" Type="http://schemas.openxmlformats.org/officeDocument/2006/relationships/hyperlink" Target="http://www.infovek.sk/o_projekte.ph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k.wikipedia.org/wiki/Elektronick%C3%A1_po%C5%A1ta"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yahoo.com/" TargetMode="External"/><Relationship Id="rId3" Type="http://schemas.openxmlformats.org/officeDocument/2006/relationships/hyperlink" Target="http://info.cern.ch/hypertext/WWW/TheProject.html" TargetMode="External"/><Relationship Id="rId7" Type="http://schemas.openxmlformats.org/officeDocument/2006/relationships/hyperlink" Target="https://www.youtube.com/watch?v=oxky3JSeZgQ" TargetMode="External"/><Relationship Id="rId2" Type="http://schemas.openxmlformats.org/officeDocument/2006/relationships/hyperlink" Target="https://familysearch.org/" TargetMode="External"/><Relationship Id="rId1" Type="http://schemas.openxmlformats.org/officeDocument/2006/relationships/slideLayout" Target="../slideLayouts/slideLayout6.xml"/><Relationship Id="rId6" Type="http://schemas.openxmlformats.org/officeDocument/2006/relationships/hyperlink" Target="https://www.youtube.com/watch?v=t76eYw2F4hQ" TargetMode="External"/><Relationship Id="rId5" Type="http://schemas.openxmlformats.org/officeDocument/2006/relationships/hyperlink" Target="http://technet.idnes.cz/triky-google-c9w-/sw_internet.aspx?c=A140217_152500_sw_internet_pka" TargetMode="External"/><Relationship Id="rId4" Type="http://schemas.openxmlformats.org/officeDocument/2006/relationships/hyperlink" Target="http://www.google.sk/" TargetMode="External"/><Relationship Id="rId9" Type="http://schemas.openxmlformats.org/officeDocument/2006/relationships/hyperlink" Target="https://www.yahoo.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k.wikipedia.org/wiki/Weblog" TargetMode="External"/><Relationship Id="rId2" Type="http://schemas.openxmlformats.org/officeDocument/2006/relationships/hyperlink" Target="http://sk.wikipedia.org/wiki/Blo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icq.com/download/icq/sk" TargetMode="External"/><Relationship Id="rId2" Type="http://schemas.openxmlformats.org/officeDocument/2006/relationships/hyperlink" Target="http://www.svet-komunikacie.sk/index.php?ID=3982" TargetMode="External"/><Relationship Id="rId1" Type="http://schemas.openxmlformats.org/officeDocument/2006/relationships/slideLayout" Target="../slideLayouts/slideLayout6.xml"/><Relationship Id="rId5" Type="http://schemas.openxmlformats.org/officeDocument/2006/relationships/hyperlink" Target="https://play.google.com/store/apps/details?id=com.viber.voip&amp;hl=sk" TargetMode="External"/><Relationship Id="rId4" Type="http://schemas.openxmlformats.org/officeDocument/2006/relationships/hyperlink" Target="http://www.skype.s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feature=player_embedded&amp;v=Zud7zP8zeYk" TargetMode="External"/><Relationship Id="rId2" Type="http://schemas.openxmlformats.org/officeDocument/2006/relationships/hyperlink" Target="https://www.youtube.com/watch?time_continue=31&amp;v=glUyt4neLf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e-learnmedia.sk/sk/riesenia/virtualna-univerzita" TargetMode="External"/><Relationship Id="rId7" Type="http://schemas.openxmlformats.org/officeDocument/2006/relationships/hyperlink" Target="http://www.kurzyvkresle.sk/" TargetMode="External"/><Relationship Id="rId2" Type="http://schemas.openxmlformats.org/officeDocument/2006/relationships/hyperlink" Target="http://sk.wikipedia.org/wiki/Virtu%C3%A1lna_realita" TargetMode="External"/><Relationship Id="rId1" Type="http://schemas.openxmlformats.org/officeDocument/2006/relationships/slideLayout" Target="../slideLayouts/slideLayout6.xml"/><Relationship Id="rId6" Type="http://schemas.openxmlformats.org/officeDocument/2006/relationships/hyperlink" Target="http://www.seduo.cz/moje-kurzy" TargetMode="External"/><Relationship Id="rId5" Type="http://schemas.openxmlformats.org/officeDocument/2006/relationships/hyperlink" Target="https://www.youtube.com/watch?v=OfS9u0gaPvM" TargetMode="External"/><Relationship Id="rId4" Type="http://schemas.openxmlformats.org/officeDocument/2006/relationships/hyperlink" Target="http://cs.wikipedia.org/wiki/MOO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iki.svsbb.sk/index.php/Kancel%C3%A1rske_aplik%C3%A1ci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maxsite.cz/" TargetMode="External"/><Relationship Id="rId2" Type="http://schemas.openxmlformats.org/officeDocument/2006/relationships/hyperlink" Target="https://www.youtube.com/watch?v=fGNZohZFXgw" TargetMode="External"/><Relationship Id="rId1" Type="http://schemas.openxmlformats.org/officeDocument/2006/relationships/slideLayout" Target="../slideLayouts/slideLayout6.xml"/><Relationship Id="rId4" Type="http://schemas.openxmlformats.org/officeDocument/2006/relationships/hyperlink" Target="https://docs.google.com/forms/d/1EQB_Tf6DdJNcso-VRHHPTwZv4Aara3H0KU7FqZ7gmSs/edi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goo.gl/forms/lkfZj3f0lZruD4mn1"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u5oaT0aWTWc" TargetMode="External"/><Relationship Id="rId2" Type="http://schemas.openxmlformats.org/officeDocument/2006/relationships/hyperlink" Target="http://wiki.svsbb.sk/index.php/Alf" TargetMode="External"/><Relationship Id="rId1" Type="http://schemas.openxmlformats.org/officeDocument/2006/relationships/slideLayout" Target="../slideLayouts/slideLayout6.xml"/><Relationship Id="rId6" Type="http://schemas.openxmlformats.org/officeDocument/2006/relationships/hyperlink" Target="http://www.youtube.com/watch?v=mtF4oCTRqIE" TargetMode="External"/><Relationship Id="rId5" Type="http://schemas.openxmlformats.org/officeDocument/2006/relationships/hyperlink" Target="http://www.youtube.com/watch?v=gitcKTn4dsE" TargetMode="External"/><Relationship Id="rId4" Type="http://schemas.openxmlformats.org/officeDocument/2006/relationships/hyperlink" Target="http://www.youtube.com/watch?v=LPFzzW7lQA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ymmoldava.sk/ICV/SJL/indexICV.php?show=pravopis" TargetMode="External"/><Relationship Id="rId2" Type="http://schemas.openxmlformats.org/officeDocument/2006/relationships/hyperlink" Target="http://wiki.svsbb.sk/index.php/Hot_potatoe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e-lienkakarticky.wbl.sk/MAT.html" TargetMode="External"/><Relationship Id="rId2" Type="http://schemas.openxmlformats.org/officeDocument/2006/relationships/hyperlink" Target="http://wiki.svsbb.sk/index.php/Karti%C4%8Dky"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moodle.org/" TargetMode="External"/><Relationship Id="rId2" Type="http://schemas.openxmlformats.org/officeDocument/2006/relationships/hyperlink" Target="http://sslacka.webnode.sk/tvorba-testov-v-moodle/" TargetMode="External"/><Relationship Id="rId1" Type="http://schemas.openxmlformats.org/officeDocument/2006/relationships/slideLayout" Target="../slideLayouts/slideLayout6.xml"/><Relationship Id="rId4" Type="http://schemas.openxmlformats.org/officeDocument/2006/relationships/hyperlink" Target="http://moodle.ucma.sk/"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b.socrative.com/login/teacher/"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veselerozpravky.sk/" TargetMode="External"/><Relationship Id="rId2" Type="http://schemas.openxmlformats.org/officeDocument/2006/relationships/hyperlink" Target="http://wiki.svsbb.sk/index.php/V%C3%BDu%C4%8Dbov%C3%BD_softv%C3%A9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hyperlink" Target="http://sk.wikipedia.org/wiki/Interne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iki.svsbb.sk/index.php?title=Financie_-_Vyu%C4%8Dovanie&amp;action=edit&amp;redlink=1" TargetMode="External"/><Relationship Id="rId3" Type="http://schemas.openxmlformats.org/officeDocument/2006/relationships/hyperlink" Target="http://wiki.svsbb.sk/index.php/Fyzika_-_Vyu%C4%8Dovanie" TargetMode="External"/><Relationship Id="rId7" Type="http://schemas.openxmlformats.org/officeDocument/2006/relationships/hyperlink" Target="http://wiki.svsbb.sk/index.php?title=Medic%C3%ADna_-_Vyu%C4%8Dovanie&amp;action=edit&amp;redlink=1" TargetMode="External"/><Relationship Id="rId2" Type="http://schemas.openxmlformats.org/officeDocument/2006/relationships/hyperlink" Target="http://wiki.svsbb.sk/index.php/Matematika_-_Vyu%C4%8Dovanie" TargetMode="External"/><Relationship Id="rId1" Type="http://schemas.openxmlformats.org/officeDocument/2006/relationships/slideLayout" Target="../slideLayouts/slideLayout6.xml"/><Relationship Id="rId6" Type="http://schemas.openxmlformats.org/officeDocument/2006/relationships/hyperlink" Target="http://wiki.svsbb.sk/index.php?title=Hist%C3%B3ria_-_Vyu%C4%8Dovanie&amp;action=edit&amp;redlink=1" TargetMode="External"/><Relationship Id="rId11" Type="http://schemas.openxmlformats.org/officeDocument/2006/relationships/hyperlink" Target="http://wiki.svsbb.sk/index.php/Khan_Academy" TargetMode="External"/><Relationship Id="rId5" Type="http://schemas.openxmlformats.org/officeDocument/2006/relationships/hyperlink" Target="http://wiki.svsbb.sk/index.php?title=Organick%C3%A1_ch%C3%A9mia_-_Vyu%C4%8Dovanie&amp;action=edit&amp;redlink=1" TargetMode="External"/><Relationship Id="rId10" Type="http://schemas.openxmlformats.org/officeDocument/2006/relationships/hyperlink" Target="http://wiki.svsbb.sk/index.php?title=Biol%C3%B3gia_-_Vyu%C4%8Dovanie&amp;action=edit&amp;redlink=1" TargetMode="External"/><Relationship Id="rId4" Type="http://schemas.openxmlformats.org/officeDocument/2006/relationships/hyperlink" Target="http://wiki.svsbb.sk/index.php/Ch%C3%A9mia_-_Vyu%C4%8Dovanie" TargetMode="External"/><Relationship Id="rId9" Type="http://schemas.openxmlformats.org/officeDocument/2006/relationships/hyperlink" Target="http://wiki.svsbb.sk/index.php?title=Ekon%C3%B3mia_-_Vyu%C4%8Dovanie&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iki.svsbb.sk/index.php/Khan_Academy" TargetMode="External"/><Relationship Id="rId2" Type="http://schemas.openxmlformats.org/officeDocument/2006/relationships/hyperlink" Target="http://sslacka.webnode.sk/a3d-grafika-3d-tlac/blender/"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iki.svsbb.sk/index.php/Khan_Academy" TargetMode="External"/><Relationship Id="rId2" Type="http://schemas.openxmlformats.org/officeDocument/2006/relationships/hyperlink" Target="http://wiki.svsbb.sk/index.php/Tvorba_a_edit%C3%A1cia_web_str%C3%A1nok"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iki.svsbb.sk/index.php/Multimedi%C3%A1lny_softv%C3%A9r"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GL4CNJKagDI" TargetMode="External"/><Relationship Id="rId2" Type="http://schemas.openxmlformats.org/officeDocument/2006/relationships/hyperlink" Target="http://wiki.svsbb.sk/index.php/My%C5%A1lienkov%C3%A9_mapy"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iki.svsbb.sk/index.php/Tvorba_videotutori%C3%A1lov"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skolanadotyk.sk/o-projekte.html" TargetMode="External"/><Relationship Id="rId2" Type="http://schemas.openxmlformats.org/officeDocument/2006/relationships/hyperlink" Target="http://www.digiskola.sk/o-projekte/" TargetMode="External"/><Relationship Id="rId1" Type="http://schemas.openxmlformats.org/officeDocument/2006/relationships/slideLayout" Target="../slideLayouts/slideLayout6.xml"/><Relationship Id="rId4" Type="http://schemas.openxmlformats.org/officeDocument/2006/relationships/hyperlink" Target="http://www.hry-pro-batole.cz/"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bIENaQDYULI&amp;t=2s" TargetMode="External"/><Relationship Id="rId2" Type="http://schemas.openxmlformats.org/officeDocument/2006/relationships/hyperlink" Target="https://www.youtube.com/watch?v=SyHQmssu8W4" TargetMode="External"/><Relationship Id="rId1" Type="http://schemas.openxmlformats.org/officeDocument/2006/relationships/slideLayout" Target="../slideLayouts/slideLayout7.xml"/><Relationship Id="rId5" Type="http://schemas.openxmlformats.org/officeDocument/2006/relationships/hyperlink" Target="https://www.youtube.com/watch?v=YUYNXeHfTdQ&amp;feature=youtu.be" TargetMode="External"/><Relationship Id="rId4" Type="http://schemas.openxmlformats.org/officeDocument/2006/relationships/hyperlink" Target="https://www.youtube.com/watch?v=X3D6MPFQKoU&amp;t=2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www.linkedin.com/" TargetMode="External"/><Relationship Id="rId13" Type="http://schemas.openxmlformats.org/officeDocument/2006/relationships/hyperlink" Target="http://diasporaproject.org/" TargetMode="External"/><Relationship Id="rId3" Type="http://schemas.openxmlformats.org/officeDocument/2006/relationships/hyperlink" Target="http://www.facebook.com/" TargetMode="External"/><Relationship Id="rId7" Type="http://schemas.openxmlformats.org/officeDocument/2006/relationships/hyperlink" Target="http://www.myspace.com/" TargetMode="External"/><Relationship Id="rId12" Type="http://schemas.openxmlformats.org/officeDocument/2006/relationships/hyperlink" Target="http://www.twitter.com/" TargetMode="External"/><Relationship Id="rId17" Type="http://schemas.openxmlformats.org/officeDocument/2006/relationships/hyperlink" Target="http://www.habbo.com/" TargetMode="External"/><Relationship Id="rId2" Type="http://schemas.openxmlformats.org/officeDocument/2006/relationships/hyperlink" Target="http://sk.wikipedia.org/" TargetMode="External"/><Relationship Id="rId16" Type="http://schemas.openxmlformats.org/officeDocument/2006/relationships/hyperlink" Target="http://www.bebo.com/" TargetMode="External"/><Relationship Id="rId1" Type="http://schemas.openxmlformats.org/officeDocument/2006/relationships/slideLayout" Target="../slideLayouts/slideLayout6.xml"/><Relationship Id="rId6" Type="http://schemas.openxmlformats.org/officeDocument/2006/relationships/hyperlink" Target="http://www.spoluziaci.sk/" TargetMode="External"/><Relationship Id="rId11" Type="http://schemas.openxmlformats.org/officeDocument/2006/relationships/hyperlink" Target="http://www.netlog.com/" TargetMode="External"/><Relationship Id="rId5" Type="http://schemas.openxmlformats.org/officeDocument/2006/relationships/hyperlink" Target="http://www.yotube.com/" TargetMode="External"/><Relationship Id="rId15" Type="http://schemas.openxmlformats.org/officeDocument/2006/relationships/hyperlink" Target="http://www.greenieplanet.com/" TargetMode="External"/><Relationship Id="rId10" Type="http://schemas.openxmlformats.org/officeDocument/2006/relationships/hyperlink" Target="http://www.hi5.com/" TargetMode="External"/><Relationship Id="rId4" Type="http://schemas.openxmlformats.org/officeDocument/2006/relationships/hyperlink" Target="http://www.google.sk/" TargetMode="External"/><Relationship Id="rId9" Type="http://schemas.openxmlformats.org/officeDocument/2006/relationships/hyperlink" Target="http://www.orkut.com/" TargetMode="External"/><Relationship Id="rId14" Type="http://schemas.openxmlformats.org/officeDocument/2006/relationships/hyperlink" Target="http://www.gigacast.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http://sk.wikipedia.org/wiki/"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www.mediawiki.org/wiki/Download"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iki.svsbb.sk/snp" TargetMode="External"/><Relationship Id="rId2" Type="http://schemas.openxmlformats.org/officeDocument/2006/relationships/hyperlink" Target="http://wiki.svsbb.sk/" TargetMode="External"/><Relationship Id="rId1" Type="http://schemas.openxmlformats.org/officeDocument/2006/relationships/slideLayout" Target="../slideLayouts/slideLayout6.xml"/><Relationship Id="rId5" Type="http://schemas.openxmlformats.org/officeDocument/2006/relationships/hyperlink" Target="http://sk.wikiquote.org/wiki/J&#225;n_Pavol_II." TargetMode="External"/><Relationship Id="rId4" Type="http://schemas.openxmlformats.org/officeDocument/2006/relationships/hyperlink" Target="http://wiki.freepascal.org/Lazarus_Tutorial/s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sk/"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www.google.sk/"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facebook.com/pages/Palo-Alto-California/104022926303756" TargetMode="External"/><Relationship Id="rId2" Type="http://schemas.openxmlformats.org/officeDocument/2006/relationships/hyperlink" Target="http://www.facebook.com/facebook" TargetMode="Externa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hyperlink" Target="http://facebook.co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rirs.iedu.sk/Menu/Skolenia.aspx" TargetMode="External"/><Relationship Id="rId2" Type="http://schemas.openxmlformats.org/officeDocument/2006/relationships/hyperlink" Target="https://www.youtube.com/watch?v=aEuCXmZequA&amp;feature=youtu.be"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hyperlink" Target="http://jdemedoskoly.cz/" TargetMode="External"/><Relationship Id="rId3" Type="http://schemas.openxmlformats.org/officeDocument/2006/relationships/hyperlink" Target="http://rvp.cz/" TargetMode="External"/><Relationship Id="rId7" Type="http://schemas.openxmlformats.org/officeDocument/2006/relationships/hyperlink" Target="https://www.scio.cz/o-vzdelavani/" TargetMode="External"/><Relationship Id="rId2" Type="http://schemas.openxmlformats.org/officeDocument/2006/relationships/hyperlink" Target="http://www.digitalnevzdelavanie.sk/" TargetMode="External"/><Relationship Id="rId1" Type="http://schemas.openxmlformats.org/officeDocument/2006/relationships/slideLayout" Target="../slideLayouts/slideLayout6.xml"/><Relationship Id="rId6" Type="http://schemas.openxmlformats.org/officeDocument/2006/relationships/hyperlink" Target="http://www.mimoskolu.cz/zdroje-k-sebevzdelavani/" TargetMode="External"/><Relationship Id="rId5" Type="http://schemas.openxmlformats.org/officeDocument/2006/relationships/hyperlink" Target="http://www.eaktovka.sk/" TargetMode="External"/><Relationship Id="rId10" Type="http://schemas.openxmlformats.org/officeDocument/2006/relationships/hyperlink" Target="http://dvo.digiskola.sk/" TargetMode="External"/><Relationship Id="rId4" Type="http://schemas.openxmlformats.org/officeDocument/2006/relationships/hyperlink" Target="http://tuul.sk/" TargetMode="External"/><Relationship Id="rId9" Type="http://schemas.openxmlformats.org/officeDocument/2006/relationships/hyperlink" Target="http://www.zborovna.sk/novinky/index.php"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_I3yVzlBJcs" TargetMode="External"/><Relationship Id="rId2" Type="http://schemas.openxmlformats.org/officeDocument/2006/relationships/hyperlink" Target="ikt_vo_vyu_ovan_.pdf" TargetMode="External"/><Relationship Id="rId1" Type="http://schemas.openxmlformats.org/officeDocument/2006/relationships/slideLayout" Target="../slideLayouts/slideLayout6.xml"/><Relationship Id="rId4" Type="http://schemas.openxmlformats.org/officeDocument/2006/relationships/hyperlink" Target="https://www.youtube.com/watch?v=5KMJ74rAtP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ted.com/talks/lang/sk/adora_svitak.html" TargetMode="External"/><Relationship Id="rId2" Type="http://schemas.openxmlformats.org/officeDocument/2006/relationships/hyperlink" Target="http://www.ted.com/talks/ken_robinson_says_schools_kill_creativity.html"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www.digitalnevzdelavanie.sk/" TargetMode="External"/><Relationship Id="rId3" Type="http://schemas.openxmlformats.org/officeDocument/2006/relationships/hyperlink" Target="http://cz.wikipedia.org/" TargetMode="External"/><Relationship Id="rId7" Type="http://schemas.openxmlformats.org/officeDocument/2006/relationships/hyperlink" Target="https://www.youtube.com/watch?v=t76eYw2F4hQ" TargetMode="External"/><Relationship Id="rId2" Type="http://schemas.openxmlformats.org/officeDocument/2006/relationships/hyperlink" Target="http://sk.wikipedia.org/" TargetMode="External"/><Relationship Id="rId1" Type="http://schemas.openxmlformats.org/officeDocument/2006/relationships/slideLayout" Target="../slideLayouts/slideLayout2.xml"/><Relationship Id="rId6" Type="http://schemas.openxmlformats.org/officeDocument/2006/relationships/hyperlink" Target="https://www.youtube.com/watch?v=GL4CNJKagDI" TargetMode="External"/><Relationship Id="rId5" Type="http://schemas.openxmlformats.org/officeDocument/2006/relationships/hyperlink" Target="https://www.youtube.com/watch?v=oxky3JSeZgQ" TargetMode="External"/><Relationship Id="rId4" Type="http://schemas.openxmlformats.org/officeDocument/2006/relationships/hyperlink" Target="http://inapadnik.blogspot.sk/" TargetMode="External"/><Relationship Id="rId9" Type="http://schemas.openxmlformats.org/officeDocument/2006/relationships/hyperlink" Target="http://www.digiskola.s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714356"/>
            <a:ext cx="9144000" cy="2247895"/>
          </a:xfrm>
        </p:spPr>
        <p:txBody>
          <a:bodyPr/>
          <a:lstStyle/>
          <a:p>
            <a:r>
              <a:rPr lang="sk-SK" sz="5400" b="1" dirty="0" smtClean="0">
                <a:effectLst/>
              </a:rPr>
              <a:t>Inovácie v aplikáciách digitálnych technológií vo vyučovacom procese</a:t>
            </a:r>
            <a:endParaRPr lang="sk-SK" sz="5400" dirty="0"/>
          </a:p>
        </p:txBody>
      </p:sp>
      <p:sp>
        <p:nvSpPr>
          <p:cNvPr id="3" name="Podnadpis 2"/>
          <p:cNvSpPr>
            <a:spLocks noGrp="1"/>
          </p:cNvSpPr>
          <p:nvPr>
            <p:ph type="subTitle" idx="1"/>
          </p:nvPr>
        </p:nvSpPr>
        <p:spPr/>
        <p:txBody>
          <a:bodyPr/>
          <a:lstStyle/>
          <a:p>
            <a:r>
              <a:rPr lang="sk-SK" dirty="0" smtClean="0"/>
              <a:t>Mgr.Stanislav Slačka</a:t>
            </a:r>
            <a:endParaRPr lang="sk-SK" dirty="0"/>
          </a:p>
        </p:txBody>
      </p:sp>
    </p:spTree>
    <p:extLst>
      <p:ext uri="{BB962C8B-B14F-4D97-AF65-F5344CB8AC3E}">
        <p14:creationId xmlns:p14="http://schemas.microsoft.com/office/powerpoint/2010/main" xmlns="" val="418957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305800" cy="1143000"/>
          </a:xfrm>
        </p:spPr>
        <p:txBody>
          <a:bodyPr/>
          <a:lstStyle/>
          <a:p>
            <a:pPr algn="ctr"/>
            <a:r>
              <a:rPr lang="sk-SK" dirty="0" smtClean="0"/>
              <a:t>Internet</a:t>
            </a:r>
            <a:endParaRPr lang="sk-SK" dirty="0"/>
          </a:p>
        </p:txBody>
      </p:sp>
      <p:sp>
        <p:nvSpPr>
          <p:cNvPr id="5" name="BlokTextu 4"/>
          <p:cNvSpPr txBox="1"/>
          <p:nvPr/>
        </p:nvSpPr>
        <p:spPr>
          <a:xfrm>
            <a:off x="2699792" y="1700808"/>
            <a:ext cx="3096344" cy="461665"/>
          </a:xfrm>
          <a:prstGeom prst="rect">
            <a:avLst/>
          </a:prstGeom>
          <a:noFill/>
        </p:spPr>
        <p:txBody>
          <a:bodyPr wrap="square" rtlCol="0">
            <a:spAutoFit/>
          </a:bodyPr>
          <a:lstStyle/>
          <a:p>
            <a:r>
              <a:rPr lang="sk-SK" sz="2400" b="1" dirty="0" smtClean="0">
                <a:hlinkClick r:id="rId2"/>
              </a:rPr>
              <a:t>Prístup k Internetu</a:t>
            </a:r>
            <a:endParaRPr lang="sk-SK" sz="2400" b="1" dirty="0"/>
          </a:p>
        </p:txBody>
      </p:sp>
      <p:sp>
        <p:nvSpPr>
          <p:cNvPr id="6" name="BlokTextu 5"/>
          <p:cNvSpPr txBox="1"/>
          <p:nvPr/>
        </p:nvSpPr>
        <p:spPr>
          <a:xfrm>
            <a:off x="1331640" y="4509120"/>
            <a:ext cx="6840760" cy="1631216"/>
          </a:xfrm>
          <a:prstGeom prst="rect">
            <a:avLst/>
          </a:prstGeom>
          <a:noFill/>
        </p:spPr>
        <p:txBody>
          <a:bodyPr wrap="square" rtlCol="0">
            <a:spAutoFit/>
          </a:bodyPr>
          <a:lstStyle/>
          <a:p>
            <a:r>
              <a:rPr lang="sk-SK" sz="2000" b="1" dirty="0" smtClean="0"/>
              <a:t>Internet a slovenské školstvo- </a:t>
            </a:r>
          </a:p>
          <a:p>
            <a:pPr marL="457200" indent="-457200">
              <a:buFont typeface="+mj-lt"/>
              <a:buAutoNum type="arabicPeriod"/>
            </a:pPr>
            <a:r>
              <a:rPr lang="sk-SK" sz="2000" b="1" dirty="0" smtClean="0">
                <a:hlinkClick r:id="rId3"/>
              </a:rPr>
              <a:t>SANET</a:t>
            </a:r>
            <a:endParaRPr lang="sk-SK" sz="2000" b="1" dirty="0" smtClean="0"/>
          </a:p>
          <a:p>
            <a:pPr marL="457200" indent="-457200">
              <a:buFont typeface="+mj-lt"/>
              <a:buAutoNum type="arabicPeriod"/>
            </a:pPr>
            <a:r>
              <a:rPr lang="sk-SK" sz="2000" b="1" dirty="0" err="1" smtClean="0">
                <a:hlinkClick r:id="rId4"/>
              </a:rPr>
              <a:t>Infovek</a:t>
            </a:r>
            <a:endParaRPr lang="sk-SK" sz="2000" b="1" dirty="0" smtClean="0"/>
          </a:p>
          <a:p>
            <a:pPr marL="457200" indent="-457200">
              <a:buFont typeface="+mj-lt"/>
              <a:buAutoNum type="arabicPeriod"/>
            </a:pPr>
            <a:r>
              <a:rPr lang="sk-SK" sz="2000" b="1" dirty="0" smtClean="0">
                <a:hlinkClick r:id="rId5"/>
              </a:rPr>
              <a:t>SADOŠ.</a:t>
            </a:r>
            <a:endParaRPr lang="sk-SK" sz="2000" b="1" dirty="0" smtClean="0"/>
          </a:p>
          <a:p>
            <a:pPr marL="457200" indent="-457200">
              <a:buFont typeface="+mj-lt"/>
              <a:buAutoNum type="arabicPeriod"/>
            </a:pPr>
            <a:r>
              <a:rPr lang="sk-SK" sz="2000" b="1" dirty="0" smtClean="0">
                <a:hlinkClick r:id="rId6"/>
              </a:rPr>
              <a:t>Digitálne učivo na dosah</a:t>
            </a:r>
            <a:endParaRPr lang="sk-SK" sz="2000" b="1" dirty="0"/>
          </a:p>
        </p:txBody>
      </p:sp>
      <p:sp>
        <p:nvSpPr>
          <p:cNvPr id="7" name="BlokTextu 6"/>
          <p:cNvSpPr txBox="1"/>
          <p:nvPr/>
        </p:nvSpPr>
        <p:spPr>
          <a:xfrm>
            <a:off x="2915816" y="2564904"/>
            <a:ext cx="3528392" cy="400110"/>
          </a:xfrm>
          <a:prstGeom prst="rect">
            <a:avLst/>
          </a:prstGeom>
          <a:noFill/>
        </p:spPr>
        <p:txBody>
          <a:bodyPr wrap="square" rtlCol="0">
            <a:spAutoFit/>
          </a:bodyPr>
          <a:lstStyle/>
          <a:p>
            <a:pPr algn="ctr"/>
            <a:r>
              <a:rPr lang="sk-SK" sz="2000" dirty="0" smtClean="0">
                <a:hlinkClick r:id="rId7" action="ppaction://hlinkfile"/>
              </a:rPr>
              <a:t>Ako pracuje Internet</a:t>
            </a:r>
            <a:endParaRPr lang="sk-SK" sz="2000" dirty="0"/>
          </a:p>
        </p:txBody>
      </p:sp>
    </p:spTree>
    <p:extLst>
      <p:ext uri="{BB962C8B-B14F-4D97-AF65-F5344CB8AC3E}">
        <p14:creationId xmlns:p14="http://schemas.microsoft.com/office/powerpoint/2010/main" xmlns="" val="77267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 E-mail.</a:t>
            </a:r>
            <a:endParaRPr lang="sk-SK" dirty="0"/>
          </a:p>
        </p:txBody>
      </p:sp>
      <p:sp>
        <p:nvSpPr>
          <p:cNvPr id="3" name="BlokTextu 2"/>
          <p:cNvSpPr txBox="1"/>
          <p:nvPr/>
        </p:nvSpPr>
        <p:spPr>
          <a:xfrm>
            <a:off x="467544" y="2348880"/>
            <a:ext cx="7488832" cy="461665"/>
          </a:xfrm>
          <a:prstGeom prst="rect">
            <a:avLst/>
          </a:prstGeom>
          <a:noFill/>
        </p:spPr>
        <p:txBody>
          <a:bodyPr wrap="square" rtlCol="0">
            <a:spAutoFit/>
          </a:bodyPr>
          <a:lstStyle/>
          <a:p>
            <a:r>
              <a:rPr lang="sk-SK" sz="2400" b="1" dirty="0" smtClean="0">
                <a:hlinkClick r:id="rId2"/>
              </a:rPr>
              <a:t>Vznik e-mailu a základná charakteristika e-mailu.</a:t>
            </a:r>
            <a:endParaRPr lang="sk-SK" sz="2400" b="1" dirty="0"/>
          </a:p>
        </p:txBody>
      </p:sp>
    </p:spTree>
    <p:extLst>
      <p:ext uri="{BB962C8B-B14F-4D97-AF65-F5344CB8AC3E}">
        <p14:creationId xmlns:p14="http://schemas.microsoft.com/office/powerpoint/2010/main" xmlns="" val="17808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83436"/>
            <a:ext cx="9144000" cy="1932824"/>
          </a:xfrm>
        </p:spPr>
        <p:txBody>
          <a:bodyPr>
            <a:normAutofit fontScale="90000"/>
          </a:bodyPr>
          <a:lstStyle/>
          <a:p>
            <a:pPr algn="ctr"/>
            <a:r>
              <a:rPr lang="sk-SK" dirty="0"/>
              <a:t>Surfovanie a vyhľadávanie </a:t>
            </a:r>
            <a:r>
              <a:rPr lang="sk-SK" dirty="0" smtClean="0"/>
              <a:t/>
            </a:r>
            <a:br>
              <a:rPr lang="sk-SK" dirty="0" smtClean="0"/>
            </a:br>
            <a:r>
              <a:rPr lang="sk-SK" dirty="0" smtClean="0"/>
              <a:t>na Internete.</a:t>
            </a:r>
            <a:r>
              <a:rPr lang="sk-SK" dirty="0"/>
              <a:t/>
            </a:r>
            <a:br>
              <a:rPr lang="sk-SK" dirty="0"/>
            </a:br>
            <a:endParaRPr lang="sk-SK" dirty="0"/>
          </a:p>
        </p:txBody>
      </p:sp>
      <p:sp>
        <p:nvSpPr>
          <p:cNvPr id="3" name="BlokTextu 2"/>
          <p:cNvSpPr txBox="1"/>
          <p:nvPr/>
        </p:nvSpPr>
        <p:spPr>
          <a:xfrm>
            <a:off x="621572" y="1388284"/>
            <a:ext cx="6984776" cy="400110"/>
          </a:xfrm>
          <a:prstGeom prst="rect">
            <a:avLst/>
          </a:prstGeom>
          <a:noFill/>
        </p:spPr>
        <p:txBody>
          <a:bodyPr wrap="square" rtlCol="0">
            <a:spAutoFit/>
          </a:bodyPr>
          <a:lstStyle/>
          <a:p>
            <a:r>
              <a:rPr lang="sk-SK" sz="2000" b="1" dirty="0" smtClean="0"/>
              <a:t>Surfovanie na Internete – základná charakteristika.</a:t>
            </a:r>
            <a:endParaRPr lang="sk-SK" sz="2000" b="1" dirty="0"/>
          </a:p>
        </p:txBody>
      </p:sp>
      <p:sp>
        <p:nvSpPr>
          <p:cNvPr id="4" name="BlokTextu 3"/>
          <p:cNvSpPr txBox="1"/>
          <p:nvPr/>
        </p:nvSpPr>
        <p:spPr>
          <a:xfrm>
            <a:off x="405548" y="5474841"/>
            <a:ext cx="7200800" cy="461665"/>
          </a:xfrm>
          <a:prstGeom prst="rect">
            <a:avLst/>
          </a:prstGeom>
          <a:noFill/>
        </p:spPr>
        <p:txBody>
          <a:bodyPr wrap="square" rtlCol="0">
            <a:spAutoFit/>
          </a:bodyPr>
          <a:lstStyle/>
          <a:p>
            <a:r>
              <a:rPr lang="sk-SK" sz="2400" b="1" dirty="0" smtClean="0"/>
              <a:t>Vyhľadávanie </a:t>
            </a:r>
            <a:r>
              <a:rPr lang="sk-SK" sz="2400" b="1" dirty="0"/>
              <a:t>predkov -</a:t>
            </a:r>
            <a:r>
              <a:rPr lang="sk-SK" sz="2400" b="1" dirty="0">
                <a:hlinkClick r:id="rId2"/>
              </a:rPr>
              <a:t>https://familysearch.org</a:t>
            </a:r>
            <a:r>
              <a:rPr lang="sk-SK" sz="2400" b="1" dirty="0"/>
              <a:t>/</a:t>
            </a:r>
          </a:p>
        </p:txBody>
      </p:sp>
      <p:sp>
        <p:nvSpPr>
          <p:cNvPr id="5" name="BlokTextu 4"/>
          <p:cNvSpPr txBox="1"/>
          <p:nvPr/>
        </p:nvSpPr>
        <p:spPr>
          <a:xfrm>
            <a:off x="683568" y="1902023"/>
            <a:ext cx="4536504" cy="461665"/>
          </a:xfrm>
          <a:prstGeom prst="rect">
            <a:avLst/>
          </a:prstGeom>
          <a:noFill/>
        </p:spPr>
        <p:txBody>
          <a:bodyPr wrap="square" rtlCol="0">
            <a:spAutoFit/>
          </a:bodyPr>
          <a:lstStyle/>
          <a:p>
            <a:pPr algn="ctr"/>
            <a:r>
              <a:rPr lang="sk-SK" sz="2400" b="1" dirty="0" smtClean="0">
                <a:hlinkClick r:id="rId3"/>
              </a:rPr>
              <a:t>Prvá web stránka</a:t>
            </a:r>
            <a:endParaRPr lang="sk-SK" sz="2400" b="1" dirty="0"/>
          </a:p>
        </p:txBody>
      </p:sp>
      <p:sp>
        <p:nvSpPr>
          <p:cNvPr id="6" name="BlokTextu 5"/>
          <p:cNvSpPr txBox="1"/>
          <p:nvPr/>
        </p:nvSpPr>
        <p:spPr>
          <a:xfrm>
            <a:off x="511255" y="2708920"/>
            <a:ext cx="7200800" cy="2677656"/>
          </a:xfrm>
          <a:prstGeom prst="rect">
            <a:avLst/>
          </a:prstGeom>
          <a:noFill/>
        </p:spPr>
        <p:txBody>
          <a:bodyPr wrap="square" rtlCol="0">
            <a:spAutoFit/>
          </a:bodyPr>
          <a:lstStyle/>
          <a:p>
            <a:r>
              <a:rPr lang="sk-SK" sz="2400" b="1" dirty="0" smtClean="0"/>
              <a:t>Vyhľadávacie služby Internetu – </a:t>
            </a:r>
            <a:r>
              <a:rPr lang="sk-SK" sz="2400" b="1" dirty="0" err="1" smtClean="0">
                <a:hlinkClick r:id="rId4"/>
              </a:rPr>
              <a:t>Google</a:t>
            </a:r>
            <a:r>
              <a:rPr lang="sk-SK" sz="2400" b="1" dirty="0" smtClean="0"/>
              <a:t> </a:t>
            </a:r>
          </a:p>
          <a:p>
            <a:r>
              <a:rPr lang="sk-SK" sz="2400" b="1" dirty="0" smtClean="0">
                <a:hlinkClick r:id="rId5"/>
              </a:rPr>
              <a:t>Ako vyhľadáva </a:t>
            </a:r>
            <a:r>
              <a:rPr lang="sk-SK" sz="2400" b="1" dirty="0" err="1" smtClean="0">
                <a:hlinkClick r:id="rId5"/>
              </a:rPr>
              <a:t>Google</a:t>
            </a:r>
            <a:r>
              <a:rPr lang="sk-SK" sz="2400" b="1" dirty="0" smtClean="0">
                <a:hlinkClick r:id="rId5"/>
              </a:rPr>
              <a:t>??? </a:t>
            </a:r>
            <a:endParaRPr lang="sk-SK" sz="2400" b="1" dirty="0" smtClean="0"/>
          </a:p>
          <a:p>
            <a:endParaRPr lang="sk-SK" sz="2400" b="1" dirty="0" smtClean="0"/>
          </a:p>
          <a:p>
            <a:r>
              <a:rPr lang="sk-SK" sz="2400" b="1" dirty="0" smtClean="0">
                <a:hlinkClick r:id="rId6"/>
              </a:rPr>
              <a:t>Kvalita Informácií</a:t>
            </a:r>
            <a:endParaRPr lang="sk-SK" sz="2400" b="1" dirty="0" smtClean="0"/>
          </a:p>
          <a:p>
            <a:endParaRPr lang="sk-SK" sz="2400" b="1" dirty="0" smtClean="0"/>
          </a:p>
          <a:p>
            <a:r>
              <a:rPr lang="sk-SK" sz="2400" b="1" dirty="0" smtClean="0">
                <a:hlinkClick r:id="rId7"/>
              </a:rPr>
              <a:t>Kritické myslenie </a:t>
            </a:r>
            <a:endParaRPr lang="sk-SK" sz="2400" b="1" dirty="0">
              <a:hlinkClick r:id="rId8"/>
            </a:endParaRPr>
          </a:p>
          <a:p>
            <a:r>
              <a:rPr lang="sk-SK" sz="2400" b="1" dirty="0" err="1" smtClean="0">
                <a:hlinkClick r:id="rId9"/>
              </a:rPr>
              <a:t>Yahoo</a:t>
            </a:r>
            <a:endParaRPr lang="sk-SK" sz="2400" b="1" dirty="0"/>
          </a:p>
        </p:txBody>
      </p:sp>
    </p:spTree>
    <p:extLst>
      <p:ext uri="{BB962C8B-B14F-4D97-AF65-F5344CB8AC3E}">
        <p14:creationId xmlns:p14="http://schemas.microsoft.com/office/powerpoint/2010/main" xmlns="" val="41190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heel(1)">
                                      <p:cBhvr>
                                        <p:cTn id="28" dur="2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wheel(1)">
                                      <p:cBhvr>
                                        <p:cTn id="33" dur="20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heel(1)">
                                      <p:cBhvr>
                                        <p:cTn id="38" dur="20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Blogy</a:t>
            </a:r>
            <a:endParaRPr lang="sk-SK" dirty="0"/>
          </a:p>
        </p:txBody>
      </p:sp>
      <p:sp>
        <p:nvSpPr>
          <p:cNvPr id="3" name="BlokTextu 2"/>
          <p:cNvSpPr txBox="1"/>
          <p:nvPr/>
        </p:nvSpPr>
        <p:spPr>
          <a:xfrm>
            <a:off x="611560" y="2204864"/>
            <a:ext cx="6336704" cy="523220"/>
          </a:xfrm>
          <a:prstGeom prst="rect">
            <a:avLst/>
          </a:prstGeom>
          <a:noFill/>
        </p:spPr>
        <p:txBody>
          <a:bodyPr wrap="square" rtlCol="0">
            <a:spAutoFit/>
          </a:bodyPr>
          <a:lstStyle/>
          <a:p>
            <a:r>
              <a:rPr lang="sk-SK" sz="2800" b="1" dirty="0" smtClean="0">
                <a:hlinkClick r:id="rId2"/>
              </a:rPr>
              <a:t>Základná charakteristika </a:t>
            </a:r>
            <a:r>
              <a:rPr lang="sk-SK" sz="2800" b="1" dirty="0" err="1" smtClean="0">
                <a:hlinkClick r:id="rId2"/>
              </a:rPr>
              <a:t>blogu</a:t>
            </a:r>
            <a:r>
              <a:rPr lang="sk-SK" sz="2400" b="1" dirty="0" smtClean="0"/>
              <a:t>.</a:t>
            </a:r>
            <a:endParaRPr lang="sk-SK" sz="2400" b="1" dirty="0"/>
          </a:p>
        </p:txBody>
      </p:sp>
      <p:sp>
        <p:nvSpPr>
          <p:cNvPr id="4" name="BlokTextu 3"/>
          <p:cNvSpPr txBox="1"/>
          <p:nvPr/>
        </p:nvSpPr>
        <p:spPr>
          <a:xfrm>
            <a:off x="3851920" y="2996952"/>
            <a:ext cx="3312368" cy="584775"/>
          </a:xfrm>
          <a:prstGeom prst="rect">
            <a:avLst/>
          </a:prstGeom>
          <a:noFill/>
        </p:spPr>
        <p:txBody>
          <a:bodyPr wrap="square" rtlCol="0">
            <a:spAutoFit/>
          </a:bodyPr>
          <a:lstStyle/>
          <a:p>
            <a:r>
              <a:rPr lang="sk-SK" sz="3200" b="1" dirty="0" smtClean="0">
                <a:hlinkClick r:id="rId2"/>
              </a:rPr>
              <a:t>Dejiny </a:t>
            </a:r>
            <a:r>
              <a:rPr lang="sk-SK" sz="3200" b="1" dirty="0" err="1" smtClean="0">
                <a:hlinkClick r:id="rId2"/>
              </a:rPr>
              <a:t>blogu</a:t>
            </a:r>
            <a:endParaRPr lang="sk-SK" sz="3200" b="1" dirty="0"/>
          </a:p>
        </p:txBody>
      </p:sp>
      <p:sp>
        <p:nvSpPr>
          <p:cNvPr id="5" name="BlokTextu 4"/>
          <p:cNvSpPr txBox="1"/>
          <p:nvPr/>
        </p:nvSpPr>
        <p:spPr>
          <a:xfrm>
            <a:off x="2771800" y="4365037"/>
            <a:ext cx="4680520" cy="523220"/>
          </a:xfrm>
          <a:prstGeom prst="rect">
            <a:avLst/>
          </a:prstGeom>
          <a:noFill/>
        </p:spPr>
        <p:txBody>
          <a:bodyPr wrap="square" rtlCol="0">
            <a:spAutoFit/>
          </a:bodyPr>
          <a:lstStyle/>
          <a:p>
            <a:r>
              <a:rPr lang="sk-SK" sz="2800" b="1" dirty="0" err="1" smtClean="0">
                <a:hlinkClick r:id="rId3"/>
              </a:rPr>
              <a:t>Blogovanie</a:t>
            </a:r>
            <a:r>
              <a:rPr lang="sk-SK" sz="2800" b="1" dirty="0" smtClean="0">
                <a:hlinkClick r:id="rId3"/>
              </a:rPr>
              <a:t> na Slovensku</a:t>
            </a:r>
            <a:r>
              <a:rPr lang="sk-SK" sz="2800" b="1" dirty="0" smtClean="0">
                <a:hlinkClick r:id="rId2"/>
              </a:rPr>
              <a:t>.</a:t>
            </a:r>
            <a:endParaRPr lang="sk-SK" sz="2800" b="1" dirty="0"/>
          </a:p>
        </p:txBody>
      </p:sp>
    </p:spTree>
    <p:extLst>
      <p:ext uri="{BB962C8B-B14F-4D97-AF65-F5344CB8AC3E}">
        <p14:creationId xmlns:p14="http://schemas.microsoft.com/office/powerpoint/2010/main" xmlns="" val="33537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305800" cy="1143000"/>
          </a:xfrm>
        </p:spPr>
        <p:txBody>
          <a:bodyPr/>
          <a:lstStyle/>
          <a:p>
            <a:r>
              <a:rPr lang="sk-SK" dirty="0" err="1"/>
              <a:t>Online</a:t>
            </a:r>
            <a:r>
              <a:rPr lang="sk-SK" dirty="0"/>
              <a:t> komunikácia- </a:t>
            </a:r>
            <a:r>
              <a:rPr lang="sk-SK" dirty="0" err="1"/>
              <a:t>chatovanie</a:t>
            </a:r>
            <a:endParaRPr lang="sk-SK" dirty="0"/>
          </a:p>
        </p:txBody>
      </p:sp>
      <p:sp>
        <p:nvSpPr>
          <p:cNvPr id="3" name="BlokTextu 2"/>
          <p:cNvSpPr txBox="1"/>
          <p:nvPr/>
        </p:nvSpPr>
        <p:spPr>
          <a:xfrm>
            <a:off x="0" y="2348880"/>
            <a:ext cx="7668344" cy="523220"/>
          </a:xfrm>
          <a:prstGeom prst="rect">
            <a:avLst/>
          </a:prstGeom>
          <a:noFill/>
        </p:spPr>
        <p:txBody>
          <a:bodyPr wrap="square" rtlCol="0">
            <a:spAutoFit/>
          </a:bodyPr>
          <a:lstStyle/>
          <a:p>
            <a:r>
              <a:rPr lang="sk-SK" sz="2800" dirty="0" smtClean="0">
                <a:hlinkClick r:id="rId2"/>
              </a:rPr>
              <a:t>Začiatky </a:t>
            </a:r>
            <a:r>
              <a:rPr lang="sk-SK" sz="2800" dirty="0" err="1" smtClean="0">
                <a:hlinkClick r:id="rId2"/>
              </a:rPr>
              <a:t>online</a:t>
            </a:r>
            <a:r>
              <a:rPr lang="sk-SK" sz="2800" dirty="0" smtClean="0">
                <a:hlinkClick r:id="rId2"/>
              </a:rPr>
              <a:t> komunikácie</a:t>
            </a:r>
            <a:endParaRPr lang="sk-SK" sz="2800" dirty="0"/>
          </a:p>
        </p:txBody>
      </p:sp>
      <p:sp>
        <p:nvSpPr>
          <p:cNvPr id="5" name="BlokTextu 4"/>
          <p:cNvSpPr txBox="1"/>
          <p:nvPr/>
        </p:nvSpPr>
        <p:spPr>
          <a:xfrm>
            <a:off x="3203848" y="3091216"/>
            <a:ext cx="5112568" cy="584775"/>
          </a:xfrm>
          <a:prstGeom prst="rect">
            <a:avLst/>
          </a:prstGeom>
          <a:noFill/>
        </p:spPr>
        <p:txBody>
          <a:bodyPr wrap="square" rtlCol="0">
            <a:spAutoFit/>
          </a:bodyPr>
          <a:lstStyle/>
          <a:p>
            <a:r>
              <a:rPr lang="sk-SK" sz="3200" dirty="0" smtClean="0">
                <a:hlinkClick r:id="rId3"/>
              </a:rPr>
              <a:t>ICQ</a:t>
            </a:r>
            <a:r>
              <a:rPr lang="sk-SK" sz="3200" dirty="0" smtClean="0"/>
              <a:t> , </a:t>
            </a:r>
            <a:r>
              <a:rPr lang="sk-SK" sz="3200" dirty="0" err="1" smtClean="0">
                <a:hlinkClick r:id="rId4"/>
              </a:rPr>
              <a:t>Skype</a:t>
            </a:r>
            <a:r>
              <a:rPr lang="sk-SK" sz="3200" dirty="0" smtClean="0"/>
              <a:t>, </a:t>
            </a:r>
            <a:r>
              <a:rPr lang="sk-SK" sz="3200" dirty="0" err="1" smtClean="0">
                <a:hlinkClick r:id="rId5"/>
              </a:rPr>
              <a:t>Viber</a:t>
            </a:r>
            <a:r>
              <a:rPr lang="sk-SK" sz="3200" dirty="0" smtClean="0"/>
              <a:t> </a:t>
            </a:r>
            <a:endParaRPr lang="sk-SK" sz="3200" dirty="0"/>
          </a:p>
        </p:txBody>
      </p:sp>
    </p:spTree>
    <p:extLst>
      <p:ext uri="{BB962C8B-B14F-4D97-AF65-F5344CB8AC3E}">
        <p14:creationId xmlns:p14="http://schemas.microsoft.com/office/powerpoint/2010/main" xmlns="" val="516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305800" cy="1586440"/>
          </a:xfrm>
        </p:spPr>
        <p:txBody>
          <a:bodyPr>
            <a:normAutofit/>
          </a:bodyPr>
          <a:lstStyle/>
          <a:p>
            <a:pPr algn="ctr"/>
            <a:r>
              <a:rPr lang="sk-SK" dirty="0" smtClean="0"/>
              <a:t>Interaktívne nástroje.</a:t>
            </a:r>
            <a:r>
              <a:rPr lang="sk-SK" dirty="0"/>
              <a:t/>
            </a:r>
            <a:br>
              <a:rPr lang="sk-SK" dirty="0"/>
            </a:br>
            <a:endParaRPr lang="sk-SK" dirty="0"/>
          </a:p>
        </p:txBody>
      </p:sp>
      <p:sp>
        <p:nvSpPr>
          <p:cNvPr id="5" name="BlokTextu 4"/>
          <p:cNvSpPr txBox="1"/>
          <p:nvPr/>
        </p:nvSpPr>
        <p:spPr>
          <a:xfrm>
            <a:off x="1943890" y="2852936"/>
            <a:ext cx="5981228" cy="523220"/>
          </a:xfrm>
          <a:prstGeom prst="rect">
            <a:avLst/>
          </a:prstGeom>
          <a:noFill/>
        </p:spPr>
        <p:txBody>
          <a:bodyPr wrap="square" rtlCol="0">
            <a:spAutoFit/>
          </a:bodyPr>
          <a:lstStyle/>
          <a:p>
            <a:r>
              <a:rPr lang="sk-SK" sz="2800" dirty="0" smtClean="0">
                <a:hlinkClick r:id="rId2"/>
              </a:rPr>
              <a:t>Interaktívna televízia</a:t>
            </a:r>
            <a:endParaRPr lang="sk-SK" sz="2800" dirty="0"/>
          </a:p>
        </p:txBody>
      </p:sp>
      <p:sp>
        <p:nvSpPr>
          <p:cNvPr id="6" name="BlokTextu 5"/>
          <p:cNvSpPr txBox="1"/>
          <p:nvPr/>
        </p:nvSpPr>
        <p:spPr>
          <a:xfrm>
            <a:off x="2051720" y="1484784"/>
            <a:ext cx="4901108" cy="461665"/>
          </a:xfrm>
          <a:prstGeom prst="rect">
            <a:avLst/>
          </a:prstGeom>
          <a:noFill/>
        </p:spPr>
        <p:txBody>
          <a:bodyPr wrap="square" rtlCol="0">
            <a:spAutoFit/>
          </a:bodyPr>
          <a:lstStyle/>
          <a:p>
            <a:r>
              <a:rPr lang="sk-SK" sz="2400" b="1" dirty="0" smtClean="0">
                <a:hlinkClick r:id="rId3"/>
              </a:rPr>
              <a:t>Interaktívny </a:t>
            </a:r>
            <a:r>
              <a:rPr lang="sk-SK" sz="2400" b="1" dirty="0" err="1" smtClean="0">
                <a:hlinkClick r:id="rId3"/>
              </a:rPr>
              <a:t>dataprojektor</a:t>
            </a:r>
            <a:endParaRPr lang="sk-SK" sz="2400" b="1" dirty="0"/>
          </a:p>
        </p:txBody>
      </p:sp>
    </p:spTree>
    <p:extLst>
      <p:ext uri="{BB962C8B-B14F-4D97-AF65-F5344CB8AC3E}">
        <p14:creationId xmlns:p14="http://schemas.microsoft.com/office/powerpoint/2010/main" xmlns="" val="30236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305800" cy="1143000"/>
          </a:xfrm>
        </p:spPr>
        <p:txBody>
          <a:bodyPr>
            <a:normAutofit fontScale="90000"/>
          </a:bodyPr>
          <a:lstStyle/>
          <a:p>
            <a:pPr algn="ctr"/>
            <a:r>
              <a:rPr lang="sk-SK" dirty="0"/>
              <a:t>Virtuálna realita</a:t>
            </a:r>
            <a:br>
              <a:rPr lang="sk-SK" dirty="0"/>
            </a:br>
            <a:endParaRPr lang="sk-SK" dirty="0"/>
          </a:p>
        </p:txBody>
      </p:sp>
      <p:sp>
        <p:nvSpPr>
          <p:cNvPr id="3" name="BlokTextu 2"/>
          <p:cNvSpPr txBox="1"/>
          <p:nvPr/>
        </p:nvSpPr>
        <p:spPr>
          <a:xfrm>
            <a:off x="755576" y="1484784"/>
            <a:ext cx="4176464" cy="461665"/>
          </a:xfrm>
          <a:prstGeom prst="rect">
            <a:avLst/>
          </a:prstGeom>
          <a:noFill/>
        </p:spPr>
        <p:txBody>
          <a:bodyPr wrap="square" rtlCol="0">
            <a:spAutoFit/>
          </a:bodyPr>
          <a:lstStyle/>
          <a:p>
            <a:r>
              <a:rPr lang="sk-SK" sz="2400" b="1" dirty="0" smtClean="0">
                <a:hlinkClick r:id="rId2"/>
              </a:rPr>
              <a:t>Základná charakteristika.</a:t>
            </a:r>
            <a:endParaRPr lang="sk-SK" sz="2400" b="1" dirty="0"/>
          </a:p>
        </p:txBody>
      </p:sp>
      <p:sp>
        <p:nvSpPr>
          <p:cNvPr id="4" name="BlokTextu 3"/>
          <p:cNvSpPr txBox="1"/>
          <p:nvPr/>
        </p:nvSpPr>
        <p:spPr>
          <a:xfrm>
            <a:off x="968354" y="2564904"/>
            <a:ext cx="6627982" cy="461665"/>
          </a:xfrm>
          <a:prstGeom prst="rect">
            <a:avLst/>
          </a:prstGeom>
          <a:noFill/>
        </p:spPr>
        <p:txBody>
          <a:bodyPr wrap="square" rtlCol="0">
            <a:spAutoFit/>
          </a:bodyPr>
          <a:lstStyle/>
          <a:p>
            <a:r>
              <a:rPr lang="sk-SK" sz="2400" b="1" dirty="0" smtClean="0">
                <a:hlinkClick r:id="rId3"/>
              </a:rPr>
              <a:t>Virtuálna Univerzita</a:t>
            </a:r>
            <a:r>
              <a:rPr lang="sk-SK" sz="2400" b="1" dirty="0" smtClean="0"/>
              <a:t> – </a:t>
            </a:r>
            <a:r>
              <a:rPr lang="sk-SK" sz="2400" b="1" dirty="0" smtClean="0">
                <a:hlinkClick r:id="rId4"/>
              </a:rPr>
              <a:t>MOOC vzdelávanie</a:t>
            </a:r>
            <a:endParaRPr lang="sk-SK" sz="2400" b="1" dirty="0"/>
          </a:p>
        </p:txBody>
      </p:sp>
      <p:sp>
        <p:nvSpPr>
          <p:cNvPr id="5" name="BlokTextu 4"/>
          <p:cNvSpPr txBox="1"/>
          <p:nvPr/>
        </p:nvSpPr>
        <p:spPr>
          <a:xfrm>
            <a:off x="1079612" y="4581128"/>
            <a:ext cx="3888432" cy="461665"/>
          </a:xfrm>
          <a:prstGeom prst="rect">
            <a:avLst/>
          </a:prstGeom>
          <a:noFill/>
        </p:spPr>
        <p:txBody>
          <a:bodyPr wrap="square" rtlCol="0">
            <a:spAutoFit/>
          </a:bodyPr>
          <a:lstStyle/>
          <a:p>
            <a:r>
              <a:rPr lang="sk-SK" sz="2400" b="1" dirty="0" smtClean="0">
                <a:hlinkClick r:id="rId5"/>
              </a:rPr>
              <a:t>3D </a:t>
            </a:r>
            <a:r>
              <a:rPr lang="sk-SK" sz="2400" b="1" dirty="0" err="1" smtClean="0">
                <a:hlinkClick r:id="rId5"/>
              </a:rPr>
              <a:t>Learning</a:t>
            </a:r>
            <a:endParaRPr lang="sk-SK" sz="2400" b="1" dirty="0"/>
          </a:p>
        </p:txBody>
      </p:sp>
      <p:sp>
        <p:nvSpPr>
          <p:cNvPr id="6" name="BlokTextu 5"/>
          <p:cNvSpPr txBox="1"/>
          <p:nvPr/>
        </p:nvSpPr>
        <p:spPr>
          <a:xfrm>
            <a:off x="1331640" y="3212976"/>
            <a:ext cx="3384376" cy="461665"/>
          </a:xfrm>
          <a:prstGeom prst="rect">
            <a:avLst/>
          </a:prstGeom>
          <a:noFill/>
        </p:spPr>
        <p:txBody>
          <a:bodyPr wrap="square" rtlCol="0">
            <a:spAutoFit/>
          </a:bodyPr>
          <a:lstStyle/>
          <a:p>
            <a:r>
              <a:rPr lang="sk-SK" sz="2400" dirty="0" err="1" smtClean="0">
                <a:hlinkClick r:id="rId6"/>
              </a:rPr>
              <a:t>Online</a:t>
            </a:r>
            <a:r>
              <a:rPr lang="sk-SK" sz="2400" dirty="0" smtClean="0">
                <a:hlinkClick r:id="rId6"/>
              </a:rPr>
              <a:t> kurzy</a:t>
            </a:r>
            <a:endParaRPr lang="sk-SK" sz="2400" dirty="0"/>
          </a:p>
        </p:txBody>
      </p:sp>
      <p:sp>
        <p:nvSpPr>
          <p:cNvPr id="7" name="BlokTextu 6"/>
          <p:cNvSpPr txBox="1"/>
          <p:nvPr/>
        </p:nvSpPr>
        <p:spPr>
          <a:xfrm>
            <a:off x="4499992" y="3212976"/>
            <a:ext cx="3384376" cy="461665"/>
          </a:xfrm>
          <a:prstGeom prst="rect">
            <a:avLst/>
          </a:prstGeom>
          <a:noFill/>
        </p:spPr>
        <p:txBody>
          <a:bodyPr wrap="square" rtlCol="0">
            <a:spAutoFit/>
          </a:bodyPr>
          <a:lstStyle/>
          <a:p>
            <a:r>
              <a:rPr lang="sk-SK" sz="2400" dirty="0" smtClean="0">
                <a:hlinkClick r:id="rId7"/>
              </a:rPr>
              <a:t>Kurzy v kresle</a:t>
            </a:r>
            <a:endParaRPr lang="sk-SK" sz="2400" dirty="0"/>
          </a:p>
        </p:txBody>
      </p:sp>
    </p:spTree>
    <p:extLst>
      <p:ext uri="{BB962C8B-B14F-4D97-AF65-F5344CB8AC3E}">
        <p14:creationId xmlns:p14="http://schemas.microsoft.com/office/powerpoint/2010/main" xmlns="" val="7622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Uživateľský</a:t>
            </a:r>
            <a:r>
              <a:rPr lang="sk-SK" dirty="0" smtClean="0"/>
              <a:t> </a:t>
            </a:r>
            <a:r>
              <a:rPr lang="sk-SK" dirty="0" err="1" smtClean="0"/>
              <a:t>sofver</a:t>
            </a:r>
            <a:r>
              <a:rPr lang="sk-SK" dirty="0" smtClean="0"/>
              <a:t> v pedagogickej praxi</a:t>
            </a:r>
            <a:endParaRPr lang="sk-SK" dirty="0"/>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xmlns="" val="324520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057" y="-99392"/>
            <a:ext cx="8305800" cy="1143000"/>
          </a:xfrm>
        </p:spPr>
        <p:txBody>
          <a:bodyPr/>
          <a:lstStyle/>
          <a:p>
            <a:pPr algn="ctr"/>
            <a:r>
              <a:rPr lang="sk-SK" dirty="0" smtClean="0"/>
              <a:t>Obsah</a:t>
            </a:r>
            <a:endParaRPr lang="sk-SK" dirty="0"/>
          </a:p>
        </p:txBody>
      </p:sp>
      <p:sp>
        <p:nvSpPr>
          <p:cNvPr id="3" name="BlokTextu 2"/>
          <p:cNvSpPr txBox="1"/>
          <p:nvPr/>
        </p:nvSpPr>
        <p:spPr>
          <a:xfrm>
            <a:off x="323528" y="980728"/>
            <a:ext cx="8612614" cy="7171194"/>
          </a:xfrm>
          <a:prstGeom prst="rect">
            <a:avLst/>
          </a:prstGeom>
          <a:noFill/>
        </p:spPr>
        <p:txBody>
          <a:bodyPr wrap="square" rtlCol="0">
            <a:spAutoFit/>
          </a:bodyPr>
          <a:lstStyle/>
          <a:p>
            <a:pPr marL="514350" indent="-514350">
              <a:buFont typeface="+mj-lt"/>
              <a:buAutoNum type="arabicPeriod"/>
            </a:pPr>
            <a:r>
              <a:rPr lang="sk-SK" sz="2800" b="1" dirty="0"/>
              <a:t>Kancelárske aplikácie</a:t>
            </a:r>
          </a:p>
          <a:p>
            <a:pPr marL="514350" indent="-514350">
              <a:buFont typeface="+mj-lt"/>
              <a:buAutoNum type="arabicPeriod"/>
            </a:pPr>
            <a:r>
              <a:rPr lang="sk-SK" sz="2800" b="1" dirty="0" smtClean="0"/>
              <a:t>Anketa </a:t>
            </a:r>
            <a:r>
              <a:rPr lang="sk-SK" sz="2800" b="1" dirty="0"/>
              <a:t>, prieskum, test</a:t>
            </a:r>
          </a:p>
          <a:p>
            <a:pPr marL="514350" indent="-514350">
              <a:buFont typeface="+mj-lt"/>
              <a:buAutoNum type="arabicPeriod"/>
            </a:pPr>
            <a:r>
              <a:rPr lang="sk-SK" sz="2800" b="1" dirty="0"/>
              <a:t>Interaktívne testovacie prostredie, </a:t>
            </a:r>
          </a:p>
          <a:p>
            <a:pPr marL="514350" indent="-514350">
              <a:buFont typeface="+mj-lt"/>
              <a:buAutoNum type="arabicPeriod"/>
            </a:pPr>
            <a:r>
              <a:rPr lang="sk-SK" sz="2800" b="1" dirty="0" err="1" smtClean="0"/>
              <a:t>Alf</a:t>
            </a:r>
            <a:r>
              <a:rPr lang="sk-SK" sz="2800" b="1" dirty="0" smtClean="0"/>
              <a:t>, Hot </a:t>
            </a:r>
            <a:r>
              <a:rPr lang="sk-SK" sz="2800" b="1" dirty="0" err="1" smtClean="0"/>
              <a:t>Potatoes</a:t>
            </a:r>
            <a:r>
              <a:rPr lang="sk-SK" sz="2800" b="1" dirty="0" smtClean="0"/>
              <a:t>, Kartičky, </a:t>
            </a:r>
            <a:r>
              <a:rPr lang="sk-SK" sz="2800" b="1" dirty="0" err="1" smtClean="0"/>
              <a:t>Moodle,Socrative</a:t>
            </a:r>
            <a:endParaRPr lang="sk-SK" sz="2800" b="1" dirty="0" smtClean="0"/>
          </a:p>
          <a:p>
            <a:pPr marL="514350" indent="-514350">
              <a:buFont typeface="+mj-lt"/>
              <a:buAutoNum type="arabicPeriod"/>
            </a:pPr>
            <a:r>
              <a:rPr lang="sk-SK" sz="2800" b="1" dirty="0" err="1" smtClean="0"/>
              <a:t>Softver</a:t>
            </a:r>
            <a:r>
              <a:rPr lang="sk-SK" sz="2800" b="1" dirty="0" smtClean="0"/>
              <a:t> pre najmenších</a:t>
            </a:r>
          </a:p>
          <a:p>
            <a:pPr marL="514350" indent="-514350">
              <a:buFont typeface="+mj-lt"/>
              <a:buAutoNum type="arabicPeriod"/>
            </a:pPr>
            <a:r>
              <a:rPr lang="sk-SK" sz="2800" b="1" dirty="0" err="1" smtClean="0"/>
              <a:t>Khan</a:t>
            </a:r>
            <a:r>
              <a:rPr lang="sk-SK" sz="2800" b="1" dirty="0" smtClean="0"/>
              <a:t> </a:t>
            </a:r>
            <a:r>
              <a:rPr lang="sk-SK" sz="2800" b="1" dirty="0" err="1" smtClean="0"/>
              <a:t>Akademy</a:t>
            </a:r>
            <a:endParaRPr lang="sk-SK" sz="2800" b="1" dirty="0"/>
          </a:p>
          <a:p>
            <a:pPr marL="514350" indent="-514350">
              <a:buFont typeface="+mj-lt"/>
              <a:buAutoNum type="arabicPeriod"/>
            </a:pPr>
            <a:r>
              <a:rPr lang="sk-SK" sz="2800" b="1" dirty="0" smtClean="0"/>
              <a:t>Multimediálny softvér</a:t>
            </a:r>
          </a:p>
          <a:p>
            <a:pPr marL="514350" indent="-514350">
              <a:buFont typeface="+mj-lt"/>
              <a:buAutoNum type="arabicPeriod"/>
            </a:pPr>
            <a:r>
              <a:rPr lang="sk-SK" sz="2800" b="1" dirty="0"/>
              <a:t>Myšlienkové </a:t>
            </a:r>
            <a:r>
              <a:rPr lang="sk-SK" sz="2800" b="1" dirty="0" smtClean="0"/>
              <a:t>mapy</a:t>
            </a:r>
          </a:p>
          <a:p>
            <a:pPr marL="514350" indent="-514350">
              <a:buFont typeface="+mj-lt"/>
              <a:buAutoNum type="arabicPeriod"/>
            </a:pPr>
            <a:r>
              <a:rPr lang="sk-SK" sz="2800" b="1" dirty="0"/>
              <a:t>Tvorba </a:t>
            </a:r>
            <a:r>
              <a:rPr lang="sk-SK" sz="2800" b="1" dirty="0" smtClean="0"/>
              <a:t>animácií</a:t>
            </a:r>
          </a:p>
          <a:p>
            <a:pPr marL="514350" indent="-514350">
              <a:buFont typeface="+mj-lt"/>
              <a:buAutoNum type="arabicPeriod"/>
            </a:pPr>
            <a:r>
              <a:rPr lang="sk-SK" sz="2800" b="1" dirty="0" smtClean="0"/>
              <a:t>Tvorba </a:t>
            </a:r>
            <a:r>
              <a:rPr lang="sk-SK" sz="2800" b="1" dirty="0" err="1" smtClean="0"/>
              <a:t>videotutoriálov</a:t>
            </a:r>
            <a:endParaRPr lang="sk-SK" sz="2800" b="1" dirty="0" smtClean="0"/>
          </a:p>
          <a:p>
            <a:pPr marL="514350" indent="-514350">
              <a:buFont typeface="+mj-lt"/>
              <a:buAutoNum type="arabicPeriod"/>
            </a:pPr>
            <a:r>
              <a:rPr lang="sk-SK" sz="2800" b="1" dirty="0" smtClean="0"/>
              <a:t>Tablety v edukačnom procese</a:t>
            </a:r>
          </a:p>
          <a:p>
            <a:pPr marL="514350" lvl="0" indent="-514350">
              <a:buFont typeface="+mj-lt"/>
              <a:buAutoNum type="arabicPeriod"/>
            </a:pPr>
            <a:r>
              <a:rPr lang="sk-SK" sz="2800" b="1" dirty="0"/>
              <a:t>Využitie sociálnych sietí vo </a:t>
            </a:r>
            <a:r>
              <a:rPr lang="sk-SK" sz="2800" b="1" dirty="0" smtClean="0"/>
              <a:t>vzdelávacom procese</a:t>
            </a:r>
            <a:endParaRPr lang="sk-SK" sz="2800" b="1" dirty="0"/>
          </a:p>
          <a:p>
            <a:pPr marL="514350" indent="-514350">
              <a:buFont typeface="+mj-lt"/>
              <a:buAutoNum type="arabicPeriod"/>
            </a:pPr>
            <a:endParaRPr lang="sk-SK" sz="3200" b="1" dirty="0" smtClean="0"/>
          </a:p>
          <a:p>
            <a:endParaRPr lang="sk-SK" sz="3200" b="1" dirty="0" smtClean="0"/>
          </a:p>
          <a:p>
            <a:pPr marL="514350" indent="-514350" algn="ctr">
              <a:buFont typeface="+mj-lt"/>
              <a:buAutoNum type="arabicPeriod" startAt="8"/>
            </a:pPr>
            <a:endParaRPr lang="sk-SK" sz="3200" b="1" dirty="0"/>
          </a:p>
        </p:txBody>
      </p:sp>
    </p:spTree>
    <p:extLst>
      <p:ext uri="{BB962C8B-B14F-4D97-AF65-F5344CB8AC3E}">
        <p14:creationId xmlns:p14="http://schemas.microsoft.com/office/powerpoint/2010/main" xmlns="" val="171744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Kancelárske aplikácie</a:t>
            </a:r>
            <a:endParaRPr lang="sk-SK" dirty="0"/>
          </a:p>
        </p:txBody>
      </p:sp>
      <p:sp>
        <p:nvSpPr>
          <p:cNvPr id="3" name="BlokTextu 2"/>
          <p:cNvSpPr txBox="1"/>
          <p:nvPr/>
        </p:nvSpPr>
        <p:spPr>
          <a:xfrm>
            <a:off x="107504" y="2060848"/>
            <a:ext cx="8928991" cy="1015663"/>
          </a:xfrm>
          <a:prstGeom prst="rect">
            <a:avLst/>
          </a:prstGeom>
          <a:noFill/>
        </p:spPr>
        <p:txBody>
          <a:bodyPr wrap="square" rtlCol="0">
            <a:spAutoFit/>
          </a:bodyPr>
          <a:lstStyle/>
          <a:p>
            <a:r>
              <a:rPr lang="sk-SK" sz="2000" b="1" dirty="0"/>
              <a:t>Kancelársky balík je softvérový balík, obsahujúci programy na vykonávanie bežných kancelárskych činností. Najčastejšie sú to textový procesor, tabuľkový kalkulátor a program na tvorbu prezentácií.</a:t>
            </a:r>
          </a:p>
        </p:txBody>
      </p:sp>
      <p:sp>
        <p:nvSpPr>
          <p:cNvPr id="4" name="BlokTextu 3"/>
          <p:cNvSpPr txBox="1"/>
          <p:nvPr/>
        </p:nvSpPr>
        <p:spPr>
          <a:xfrm>
            <a:off x="467544" y="4005064"/>
            <a:ext cx="4536504" cy="523220"/>
          </a:xfrm>
          <a:prstGeom prst="rect">
            <a:avLst/>
          </a:prstGeom>
          <a:noFill/>
        </p:spPr>
        <p:txBody>
          <a:bodyPr wrap="square" rtlCol="0">
            <a:spAutoFit/>
          </a:bodyPr>
          <a:lstStyle/>
          <a:p>
            <a:r>
              <a:rPr lang="sk-SK" sz="2800" b="1" dirty="0" smtClean="0">
                <a:hlinkClick r:id="rId2"/>
              </a:rPr>
              <a:t>Kancelárske aplikácie</a:t>
            </a:r>
            <a:endParaRPr lang="sk-SK" sz="2800" b="1" dirty="0"/>
          </a:p>
        </p:txBody>
      </p:sp>
    </p:spTree>
    <p:extLst>
      <p:ext uri="{BB962C8B-B14F-4D97-AF65-F5344CB8AC3E}">
        <p14:creationId xmlns:p14="http://schemas.microsoft.com/office/powerpoint/2010/main" xmlns="" val="19762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4056" y="109167"/>
            <a:ext cx="9144000" cy="5632311"/>
          </a:xfrm>
          <a:prstGeom prst="rect">
            <a:avLst/>
          </a:prstGeom>
          <a:noFill/>
        </p:spPr>
        <p:txBody>
          <a:bodyPr wrap="square" rtlCol="0">
            <a:spAutoFit/>
          </a:bodyPr>
          <a:lstStyle/>
          <a:p>
            <a:pPr marL="571500" lvl="0" indent="-571500">
              <a:buFont typeface="Arial" pitchFamily="34" charset="0"/>
              <a:buChar char="•"/>
            </a:pPr>
            <a:r>
              <a:rPr lang="sk-SK" sz="4000" dirty="0" smtClean="0"/>
              <a:t>Internet- charakteristika, história</a:t>
            </a:r>
          </a:p>
          <a:p>
            <a:pPr marL="571500" lvl="0" indent="-571500">
              <a:buFont typeface="Arial" pitchFamily="34" charset="0"/>
              <a:buChar char="•"/>
            </a:pPr>
            <a:r>
              <a:rPr lang="sk-SK" sz="4000" dirty="0" smtClean="0"/>
              <a:t>Email, emailové diskusné skupiny</a:t>
            </a:r>
          </a:p>
          <a:p>
            <a:pPr marL="571500" indent="-571500">
              <a:buFont typeface="Arial" pitchFamily="34" charset="0"/>
              <a:buChar char="•"/>
            </a:pPr>
            <a:r>
              <a:rPr lang="sk-SK" sz="4000" dirty="0" smtClean="0"/>
              <a:t>Surfovanie, vyhľadávanie na Internete</a:t>
            </a:r>
          </a:p>
          <a:p>
            <a:pPr marL="571500" indent="-571500">
              <a:buFont typeface="Arial" pitchFamily="34" charset="0"/>
              <a:buChar char="•"/>
            </a:pPr>
            <a:r>
              <a:rPr lang="sk-SK" sz="4000" dirty="0" err="1"/>
              <a:t>Blogy</a:t>
            </a:r>
            <a:endParaRPr lang="sk-SK" sz="4000" dirty="0"/>
          </a:p>
          <a:p>
            <a:pPr marL="571500" indent="-571500">
              <a:buFont typeface="Arial" pitchFamily="34" charset="0"/>
              <a:buChar char="•"/>
            </a:pPr>
            <a:r>
              <a:rPr lang="sk-SK" sz="4000" dirty="0" err="1" smtClean="0"/>
              <a:t>Online</a:t>
            </a:r>
            <a:r>
              <a:rPr lang="sk-SK" sz="4000" dirty="0" smtClean="0"/>
              <a:t> komunikácia </a:t>
            </a:r>
          </a:p>
          <a:p>
            <a:pPr marL="571500" indent="-571500">
              <a:buFont typeface="Arial" pitchFamily="34" charset="0"/>
              <a:buChar char="•"/>
            </a:pPr>
            <a:r>
              <a:rPr lang="sk-SK" sz="4000" dirty="0" smtClean="0"/>
              <a:t>Interaktívne nástroje</a:t>
            </a:r>
          </a:p>
          <a:p>
            <a:pPr marL="571500" indent="-571500">
              <a:buFont typeface="Arial" pitchFamily="34" charset="0"/>
              <a:buChar char="•"/>
            </a:pPr>
            <a:r>
              <a:rPr lang="sk-SK" sz="4000" dirty="0" smtClean="0"/>
              <a:t>Virtuálna realita</a:t>
            </a:r>
            <a:r>
              <a:rPr lang="sk-SK" sz="4000" dirty="0"/>
              <a:t/>
            </a:r>
            <a:br>
              <a:rPr lang="sk-SK" sz="4000" dirty="0"/>
            </a:br>
            <a:endParaRPr lang="sk-SK" sz="4000" dirty="0"/>
          </a:p>
        </p:txBody>
      </p:sp>
    </p:spTree>
    <p:extLst>
      <p:ext uri="{BB962C8B-B14F-4D97-AF65-F5344CB8AC3E}">
        <p14:creationId xmlns:p14="http://schemas.microsoft.com/office/powerpoint/2010/main" xmlns="" val="6724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3000"/>
                                        <p:tgtEl>
                                          <p:spTgt spid="2">
                                            <p:txEl>
                                              <p:pRg st="2" end="2"/>
                                            </p:txEl>
                                          </p:spTgt>
                                        </p:tgtEl>
                                      </p:cBhvr>
                                    </p:animEffect>
                                    <p:anim calcmode="lin" valueType="num">
                                      <p:cBhvr>
                                        <p:cTn id="21"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3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3000"/>
                                        <p:tgtEl>
                                          <p:spTgt spid="2">
                                            <p:txEl>
                                              <p:pRg st="3" end="3"/>
                                            </p:txEl>
                                          </p:spTgt>
                                        </p:tgtEl>
                                      </p:cBhvr>
                                    </p:animEffect>
                                    <p:anim calcmode="lin" valueType="num">
                                      <p:cBhvr>
                                        <p:cTn id="27"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3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7000"/>
                            </p:stCondLst>
                            <p:childTnLst>
                              <p:par>
                                <p:cTn id="30" presetID="42" presetClass="entr" presetSubtype="0"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3000"/>
                                        <p:tgtEl>
                                          <p:spTgt spid="2">
                                            <p:txEl>
                                              <p:pRg st="4" end="4"/>
                                            </p:txEl>
                                          </p:spTgt>
                                        </p:tgtEl>
                                      </p:cBhvr>
                                    </p:animEffect>
                                    <p:anim calcmode="lin" valueType="num">
                                      <p:cBhvr>
                                        <p:cTn id="33"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3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0"/>
                            </p:stCondLst>
                            <p:childTnLst>
                              <p:par>
                                <p:cTn id="36" presetID="42" presetClass="entr" presetSubtype="0"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3000"/>
                                        <p:tgtEl>
                                          <p:spTgt spid="2">
                                            <p:txEl>
                                              <p:pRg st="5" end="5"/>
                                            </p:txEl>
                                          </p:spTgt>
                                        </p:tgtEl>
                                      </p:cBhvr>
                                    </p:animEffect>
                                    <p:anim calcmode="lin" valueType="num">
                                      <p:cBhvr>
                                        <p:cTn id="39"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3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3000"/>
                            </p:stCondLst>
                            <p:childTnLst>
                              <p:par>
                                <p:cTn id="42" presetID="42" presetClass="entr" presetSubtype="0" fill="hold" nodeType="after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3000"/>
                                        <p:tgtEl>
                                          <p:spTgt spid="2">
                                            <p:txEl>
                                              <p:pRg st="6" end="6"/>
                                            </p:txEl>
                                          </p:spTgt>
                                        </p:tgtEl>
                                      </p:cBhvr>
                                    </p:animEffect>
                                    <p:anim calcmode="lin" valueType="num">
                                      <p:cBhvr>
                                        <p:cTn id="45"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3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3340" y="332656"/>
            <a:ext cx="8305800" cy="1143000"/>
          </a:xfrm>
        </p:spPr>
        <p:txBody>
          <a:bodyPr/>
          <a:lstStyle/>
          <a:p>
            <a:pPr algn="ctr"/>
            <a:r>
              <a:rPr lang="sk-SK" dirty="0" smtClean="0"/>
              <a:t> </a:t>
            </a:r>
            <a:r>
              <a:rPr lang="sk-SK" dirty="0" err="1" smtClean="0"/>
              <a:t>Ankety,prieskumy</a:t>
            </a:r>
            <a:endParaRPr lang="sk-SK" dirty="0"/>
          </a:p>
        </p:txBody>
      </p:sp>
      <p:sp>
        <p:nvSpPr>
          <p:cNvPr id="3" name="BlokTextu 2"/>
          <p:cNvSpPr txBox="1"/>
          <p:nvPr/>
        </p:nvSpPr>
        <p:spPr>
          <a:xfrm>
            <a:off x="0" y="2060848"/>
            <a:ext cx="9144000" cy="3785652"/>
          </a:xfrm>
          <a:prstGeom prst="rect">
            <a:avLst/>
          </a:prstGeom>
          <a:noFill/>
        </p:spPr>
        <p:txBody>
          <a:bodyPr wrap="square" rtlCol="0">
            <a:spAutoFit/>
          </a:bodyPr>
          <a:lstStyle/>
          <a:p>
            <a:pPr marL="342900" indent="-342900">
              <a:buFont typeface="Arial" pitchFamily="34" charset="0"/>
              <a:buChar char="•"/>
            </a:pPr>
            <a:r>
              <a:rPr lang="sk-SK" sz="2400" b="1" dirty="0"/>
              <a:t>Elektronická </a:t>
            </a:r>
            <a:r>
              <a:rPr lang="sk-SK" sz="2400" b="1" dirty="0" smtClean="0"/>
              <a:t>anketa, prieskum-  je založená na využití výpočtovej techniky formou elektronickej pošty, alebo </a:t>
            </a:r>
            <a:r>
              <a:rPr lang="sk-SK" sz="2400" b="1" dirty="0" err="1" smtClean="0"/>
              <a:t>online</a:t>
            </a:r>
            <a:r>
              <a:rPr lang="sk-SK" sz="2400" b="1" dirty="0" smtClean="0"/>
              <a:t> vyplnenia. </a:t>
            </a:r>
          </a:p>
          <a:p>
            <a:pPr marL="342900" indent="-342900">
              <a:buFont typeface="Arial" pitchFamily="34" charset="0"/>
              <a:buChar char="•"/>
            </a:pPr>
            <a:r>
              <a:rPr lang="sk-SK" sz="2400" b="1" dirty="0" smtClean="0"/>
              <a:t>Výhodou v porovnaní s telefonickou anketou- prieskumom je, že respondent má pred sebou na monitore počítača anketový lístok .</a:t>
            </a:r>
          </a:p>
          <a:p>
            <a:pPr marL="342900" indent="-342900">
              <a:buFont typeface="Arial" pitchFamily="34" charset="0"/>
              <a:buChar char="•"/>
            </a:pPr>
            <a:r>
              <a:rPr lang="sk-SK" sz="2400" b="1" dirty="0" smtClean="0"/>
              <a:t>Je to rýchly a lacný spôsob získavania informácií, pretože údaje sú už v elektronickej podobe pripravené na spracovanie.</a:t>
            </a:r>
            <a:br>
              <a:rPr lang="sk-SK" sz="2400" b="1" dirty="0" smtClean="0"/>
            </a:br>
            <a:endParaRPr lang="sk-SK" sz="2400" b="1" dirty="0"/>
          </a:p>
        </p:txBody>
      </p:sp>
    </p:spTree>
    <p:extLst>
      <p:ext uri="{BB962C8B-B14F-4D97-AF65-F5344CB8AC3E}">
        <p14:creationId xmlns:p14="http://schemas.microsoft.com/office/powerpoint/2010/main" xmlns="" val="6269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8305800" cy="1143000"/>
          </a:xfrm>
        </p:spPr>
        <p:txBody>
          <a:bodyPr/>
          <a:lstStyle/>
          <a:p>
            <a:pPr algn="ctr"/>
            <a:r>
              <a:rPr lang="sk-SK" dirty="0" smtClean="0"/>
              <a:t>Ankety- prieskumy</a:t>
            </a:r>
            <a:endParaRPr lang="sk-SK" dirty="0"/>
          </a:p>
        </p:txBody>
      </p:sp>
      <p:sp>
        <p:nvSpPr>
          <p:cNvPr id="3" name="BlokTextu 2"/>
          <p:cNvSpPr txBox="1"/>
          <p:nvPr/>
        </p:nvSpPr>
        <p:spPr>
          <a:xfrm>
            <a:off x="0" y="3429000"/>
            <a:ext cx="8964488" cy="523220"/>
          </a:xfrm>
          <a:prstGeom prst="rect">
            <a:avLst/>
          </a:prstGeom>
          <a:noFill/>
        </p:spPr>
        <p:txBody>
          <a:bodyPr wrap="square" rtlCol="0">
            <a:spAutoFit/>
          </a:bodyPr>
          <a:lstStyle/>
          <a:p>
            <a:r>
              <a:rPr lang="sk-SK" sz="2800" b="1" dirty="0" smtClean="0">
                <a:hlinkClick r:id="rId2"/>
              </a:rPr>
              <a:t>Vytváranie </a:t>
            </a:r>
            <a:r>
              <a:rPr lang="sk-SK" sz="2800" b="1" dirty="0" err="1" smtClean="0">
                <a:hlinkClick r:id="rId2"/>
              </a:rPr>
              <a:t>i-ankety</a:t>
            </a:r>
            <a:r>
              <a:rPr lang="sk-SK" sz="2800" b="1" dirty="0" smtClean="0">
                <a:hlinkClick r:id="rId2"/>
              </a:rPr>
              <a:t>  </a:t>
            </a:r>
            <a:r>
              <a:rPr lang="sk-SK" sz="2800" b="1" dirty="0" err="1" smtClean="0">
                <a:hlinkClick r:id="rId2"/>
              </a:rPr>
              <a:t>i-prieskumu</a:t>
            </a:r>
            <a:r>
              <a:rPr lang="sk-SK" sz="2800" b="1" dirty="0" smtClean="0">
                <a:hlinkClick r:id="rId2"/>
              </a:rPr>
              <a:t> s podporou </a:t>
            </a:r>
            <a:r>
              <a:rPr lang="sk-SK" sz="2800" b="1" dirty="0" err="1" smtClean="0">
                <a:hlinkClick r:id="rId2"/>
              </a:rPr>
              <a:t>Google</a:t>
            </a:r>
            <a:endParaRPr lang="sk-SK" sz="2800" b="1" dirty="0"/>
          </a:p>
        </p:txBody>
      </p:sp>
      <p:sp>
        <p:nvSpPr>
          <p:cNvPr id="4" name="BlokTextu 3"/>
          <p:cNvSpPr txBox="1"/>
          <p:nvPr/>
        </p:nvSpPr>
        <p:spPr>
          <a:xfrm>
            <a:off x="679971" y="2204864"/>
            <a:ext cx="6264696" cy="584775"/>
          </a:xfrm>
          <a:prstGeom prst="rect">
            <a:avLst/>
          </a:prstGeom>
          <a:noFill/>
        </p:spPr>
        <p:txBody>
          <a:bodyPr wrap="square" rtlCol="0">
            <a:spAutoFit/>
          </a:bodyPr>
          <a:lstStyle/>
          <a:p>
            <a:pPr algn="ctr"/>
            <a:r>
              <a:rPr lang="sk-SK" sz="3200" dirty="0" smtClean="0">
                <a:hlinkClick r:id="rId3"/>
              </a:rPr>
              <a:t>Kvízy ankety......</a:t>
            </a:r>
            <a:endParaRPr lang="sk-SK" sz="3200" dirty="0"/>
          </a:p>
        </p:txBody>
      </p:sp>
      <p:sp>
        <p:nvSpPr>
          <p:cNvPr id="5" name="BlokTextu 4"/>
          <p:cNvSpPr txBox="1"/>
          <p:nvPr/>
        </p:nvSpPr>
        <p:spPr>
          <a:xfrm>
            <a:off x="395536" y="4509120"/>
            <a:ext cx="3744416" cy="400110"/>
          </a:xfrm>
          <a:prstGeom prst="rect">
            <a:avLst/>
          </a:prstGeom>
          <a:noFill/>
        </p:spPr>
        <p:txBody>
          <a:bodyPr wrap="square" rtlCol="0">
            <a:spAutoFit/>
          </a:bodyPr>
          <a:lstStyle/>
          <a:p>
            <a:r>
              <a:rPr lang="sk-SK" sz="2000" dirty="0" smtClean="0">
                <a:hlinkClick r:id="rId4"/>
              </a:rPr>
              <a:t>Ukážka </a:t>
            </a:r>
            <a:r>
              <a:rPr lang="sk-SK" sz="2000" dirty="0" err="1" smtClean="0">
                <a:hlinkClick r:id="rId4"/>
              </a:rPr>
              <a:t>i-ankety</a:t>
            </a:r>
            <a:r>
              <a:rPr lang="sk-SK" sz="2000" dirty="0">
                <a:hlinkClick r:id="rId4"/>
              </a:rPr>
              <a:t> </a:t>
            </a:r>
            <a:r>
              <a:rPr lang="sk-SK" sz="2000" dirty="0" smtClean="0">
                <a:hlinkClick r:id="rId4"/>
              </a:rPr>
              <a:t>a i prieskumu</a:t>
            </a:r>
            <a:endParaRPr lang="sk-SK" sz="2000" dirty="0"/>
          </a:p>
        </p:txBody>
      </p:sp>
    </p:spTree>
    <p:extLst>
      <p:ext uri="{BB962C8B-B14F-4D97-AF65-F5344CB8AC3E}">
        <p14:creationId xmlns:p14="http://schemas.microsoft.com/office/powerpoint/2010/main" xmlns="" val="6979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665840" cy="2251752"/>
          </a:xfrm>
        </p:spPr>
        <p:txBody>
          <a:bodyPr>
            <a:normAutofit fontScale="90000"/>
          </a:bodyPr>
          <a:lstStyle/>
          <a:p>
            <a:pPr algn="ctr"/>
            <a:r>
              <a:rPr lang="sk-SK" sz="5400" b="1" dirty="0"/>
              <a:t>Interaktívne testovacie prostredie- </a:t>
            </a:r>
            <a:r>
              <a:rPr lang="sk-SK" sz="5400" b="1" dirty="0" err="1" smtClean="0"/>
              <a:t>Google</a:t>
            </a:r>
            <a:r>
              <a:rPr lang="sk-SK" sz="5400" b="1" dirty="0"/>
              <a:t/>
            </a:r>
            <a:br>
              <a:rPr lang="sk-SK" sz="5400" b="1" dirty="0"/>
            </a:br>
            <a:endParaRPr lang="sk-SK" dirty="0"/>
          </a:p>
        </p:txBody>
      </p:sp>
      <p:sp>
        <p:nvSpPr>
          <p:cNvPr id="5" name="Obdĺžnik 4"/>
          <p:cNvSpPr/>
          <p:nvPr/>
        </p:nvSpPr>
        <p:spPr>
          <a:xfrm>
            <a:off x="1115616" y="2204864"/>
            <a:ext cx="5616624" cy="461665"/>
          </a:xfrm>
          <a:prstGeom prst="rect">
            <a:avLst/>
          </a:prstGeom>
        </p:spPr>
        <p:txBody>
          <a:bodyPr wrap="square">
            <a:spAutoFit/>
          </a:bodyPr>
          <a:lstStyle/>
          <a:p>
            <a:r>
              <a:rPr lang="sk-SK" sz="2400" dirty="0" smtClean="0">
                <a:hlinkClick r:id="rId2"/>
              </a:rPr>
              <a:t>Ukážka interaktívneho testu v </a:t>
            </a:r>
            <a:r>
              <a:rPr lang="sk-SK" sz="2400" dirty="0" err="1" smtClean="0">
                <a:hlinkClick r:id="rId2"/>
              </a:rPr>
              <a:t>Google</a:t>
            </a:r>
            <a:endParaRPr lang="sk-SK" sz="2400" dirty="0"/>
          </a:p>
        </p:txBody>
      </p:sp>
    </p:spTree>
    <p:extLst>
      <p:ext uri="{BB962C8B-B14F-4D97-AF65-F5344CB8AC3E}">
        <p14:creationId xmlns:p14="http://schemas.microsoft.com/office/powerpoint/2010/main" xmlns="" val="219385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024" y="548680"/>
            <a:ext cx="8784976" cy="1772816"/>
          </a:xfrm>
        </p:spPr>
        <p:txBody>
          <a:bodyPr>
            <a:normAutofit fontScale="90000"/>
          </a:bodyPr>
          <a:lstStyle/>
          <a:p>
            <a:pPr algn="ctr"/>
            <a:r>
              <a:rPr lang="sk-SK" sz="5400" b="1" dirty="0"/>
              <a:t>Interaktívne testovacie prostredie- </a:t>
            </a:r>
            <a:r>
              <a:rPr lang="sk-SK" sz="5400" b="1" dirty="0" err="1" smtClean="0"/>
              <a:t>Alf</a:t>
            </a:r>
            <a:r>
              <a:rPr lang="sk-SK" sz="5400" b="1" dirty="0"/>
              <a:t/>
            </a:r>
            <a:br>
              <a:rPr lang="sk-SK" sz="5400" b="1" dirty="0"/>
            </a:br>
            <a:endParaRPr lang="sk-SK" dirty="0"/>
          </a:p>
        </p:txBody>
      </p:sp>
      <p:sp>
        <p:nvSpPr>
          <p:cNvPr id="3" name="BlokTextu 2"/>
          <p:cNvSpPr txBox="1"/>
          <p:nvPr/>
        </p:nvSpPr>
        <p:spPr>
          <a:xfrm>
            <a:off x="198700" y="1844824"/>
            <a:ext cx="8784976" cy="5632311"/>
          </a:xfrm>
          <a:prstGeom prst="rect">
            <a:avLst/>
          </a:prstGeom>
          <a:noFill/>
        </p:spPr>
        <p:txBody>
          <a:bodyPr wrap="square" rtlCol="0">
            <a:spAutoFit/>
          </a:bodyPr>
          <a:lstStyle/>
          <a:p>
            <a:r>
              <a:rPr lang="sk-SK" b="1" dirty="0" err="1" smtClean="0"/>
              <a:t>Alf</a:t>
            </a:r>
            <a:r>
              <a:rPr lang="sk-SK" b="1" dirty="0" smtClean="0"/>
              <a:t>-</a:t>
            </a:r>
            <a:r>
              <a:rPr lang="sk-SK" dirty="0"/>
              <a:t> Cieľom programu </a:t>
            </a:r>
            <a:r>
              <a:rPr lang="sk-SK" dirty="0" err="1"/>
              <a:t>Alf</a:t>
            </a:r>
            <a:r>
              <a:rPr lang="sk-SK" dirty="0"/>
              <a:t> je umožniť vytvárať jednoduchým a rýchlym </a:t>
            </a:r>
          </a:p>
          <a:p>
            <a:r>
              <a:rPr lang="sk-SK" dirty="0"/>
              <a:t>spôsobom interaktívne úlohy nasledujúcich piatich druhov: </a:t>
            </a:r>
          </a:p>
          <a:p>
            <a:pPr marL="342900" indent="-342900">
              <a:buFont typeface="Wingdings" pitchFamily="2" charset="2"/>
              <a:buChar char="q"/>
            </a:pPr>
            <a:r>
              <a:rPr lang="sk-SK" dirty="0" smtClean="0"/>
              <a:t>Otázka </a:t>
            </a:r>
            <a:r>
              <a:rPr lang="sk-SK" dirty="0"/>
              <a:t>s výberom jednej správnej odpovede </a:t>
            </a:r>
          </a:p>
          <a:p>
            <a:pPr marL="342900" indent="-342900">
              <a:buFont typeface="Wingdings" pitchFamily="2" charset="2"/>
              <a:buChar char="q"/>
            </a:pPr>
            <a:r>
              <a:rPr lang="sk-SK" dirty="0" smtClean="0"/>
              <a:t>Priradenie </a:t>
            </a:r>
            <a:r>
              <a:rPr lang="sk-SK" dirty="0"/>
              <a:t>dvojíc pojmov </a:t>
            </a:r>
          </a:p>
          <a:p>
            <a:pPr marL="342900" indent="-342900">
              <a:buFont typeface="Wingdings" pitchFamily="2" charset="2"/>
              <a:buChar char="q"/>
            </a:pPr>
            <a:r>
              <a:rPr lang="sk-SK" dirty="0" smtClean="0"/>
              <a:t>Zaradenie </a:t>
            </a:r>
            <a:r>
              <a:rPr lang="sk-SK" dirty="0"/>
              <a:t>slov do skupín </a:t>
            </a:r>
          </a:p>
          <a:p>
            <a:pPr marL="342900" indent="-342900">
              <a:buFont typeface="Wingdings" pitchFamily="2" charset="2"/>
              <a:buChar char="q"/>
            </a:pPr>
            <a:r>
              <a:rPr lang="sk-SK" dirty="0" smtClean="0"/>
              <a:t>Usporiadanie </a:t>
            </a:r>
            <a:r>
              <a:rPr lang="sk-SK" dirty="0"/>
              <a:t>pojmov alebo viet </a:t>
            </a:r>
            <a:endParaRPr lang="sk-SK" dirty="0" smtClean="0"/>
          </a:p>
          <a:p>
            <a:r>
              <a:rPr lang="sk-SK" dirty="0"/>
              <a:t>	</a:t>
            </a:r>
            <a:r>
              <a:rPr lang="sk-SK" dirty="0" smtClean="0"/>
              <a:t>do </a:t>
            </a:r>
            <a:r>
              <a:rPr lang="sk-SK" dirty="0"/>
              <a:t>správneho poradia </a:t>
            </a:r>
          </a:p>
          <a:p>
            <a:pPr marL="342900" indent="-342900">
              <a:buFont typeface="Wingdings" pitchFamily="2" charset="2"/>
              <a:buChar char="q"/>
            </a:pPr>
            <a:r>
              <a:rPr lang="sk-SK" dirty="0" smtClean="0"/>
              <a:t>Pexeso</a:t>
            </a:r>
          </a:p>
          <a:p>
            <a:pPr marL="342900" indent="-342900">
              <a:buFont typeface="Wingdings" pitchFamily="2" charset="2"/>
              <a:buChar char="q"/>
            </a:pPr>
            <a:r>
              <a:rPr lang="sk-SK" dirty="0" smtClean="0"/>
              <a:t>Výber </a:t>
            </a:r>
            <a:r>
              <a:rPr lang="sk-SK" dirty="0"/>
              <a:t>viacerých odpovedí</a:t>
            </a:r>
          </a:p>
          <a:p>
            <a:pPr marL="342900" indent="-342900">
              <a:buFont typeface="Wingdings" pitchFamily="2" charset="2"/>
              <a:buChar char="q"/>
            </a:pPr>
            <a:r>
              <a:rPr lang="sk-SK" dirty="0" smtClean="0"/>
              <a:t>Popis obrázku</a:t>
            </a:r>
          </a:p>
          <a:p>
            <a:pPr marL="342900" indent="-342900">
              <a:buFont typeface="Wingdings" pitchFamily="2" charset="2"/>
              <a:buChar char="q"/>
            </a:pPr>
            <a:r>
              <a:rPr lang="sk-SK" dirty="0" smtClean="0"/>
              <a:t>Dvojice</a:t>
            </a:r>
          </a:p>
          <a:p>
            <a:pPr marL="342900" indent="-342900">
              <a:buFont typeface="Wingdings" pitchFamily="2" charset="2"/>
              <a:buChar char="q"/>
            </a:pPr>
            <a:r>
              <a:rPr lang="sk-SK" dirty="0" err="1" smtClean="0"/>
              <a:t>Puzzle</a:t>
            </a:r>
            <a:endParaRPr lang="sk-SK" dirty="0" smtClean="0"/>
          </a:p>
          <a:p>
            <a:pPr marL="342900" indent="-342900">
              <a:buFont typeface="Wingdings" pitchFamily="2" charset="2"/>
              <a:buChar char="q"/>
            </a:pPr>
            <a:r>
              <a:rPr lang="sk-SK" dirty="0" smtClean="0"/>
              <a:t>Hádaj slovo</a:t>
            </a:r>
          </a:p>
          <a:p>
            <a:pPr marL="342900" indent="-342900">
              <a:buFont typeface="Wingdings" pitchFamily="2" charset="2"/>
              <a:buChar char="q"/>
            </a:pPr>
            <a:r>
              <a:rPr lang="sk-SK" dirty="0" smtClean="0"/>
              <a:t>Tajnička</a:t>
            </a:r>
          </a:p>
          <a:p>
            <a:pPr marL="342900" indent="-342900">
              <a:buFont typeface="Wingdings" pitchFamily="2" charset="2"/>
              <a:buChar char="q"/>
            </a:pPr>
            <a:r>
              <a:rPr lang="sk-SK" dirty="0" smtClean="0"/>
              <a:t>Doplň slová</a:t>
            </a:r>
          </a:p>
          <a:p>
            <a:endParaRPr lang="sk-SK" dirty="0" smtClean="0"/>
          </a:p>
          <a:p>
            <a:endParaRPr lang="sk-SK" dirty="0" smtClean="0"/>
          </a:p>
          <a:p>
            <a:r>
              <a:rPr lang="sk-SK" dirty="0" smtClean="0"/>
              <a:t> </a:t>
            </a:r>
            <a:endParaRPr lang="sk-SK" dirty="0"/>
          </a:p>
          <a:p>
            <a:endParaRPr lang="sk-SK" dirty="0" smtClean="0"/>
          </a:p>
          <a:p>
            <a:endParaRPr lang="sk-SK" dirty="0"/>
          </a:p>
        </p:txBody>
      </p:sp>
      <p:sp>
        <p:nvSpPr>
          <p:cNvPr id="4" name="BlokTextu 3"/>
          <p:cNvSpPr txBox="1"/>
          <p:nvPr/>
        </p:nvSpPr>
        <p:spPr>
          <a:xfrm>
            <a:off x="4067944" y="2780928"/>
            <a:ext cx="5263951" cy="5078313"/>
          </a:xfrm>
          <a:prstGeom prst="rect">
            <a:avLst/>
          </a:prstGeom>
          <a:noFill/>
        </p:spPr>
        <p:txBody>
          <a:bodyPr wrap="square" rtlCol="0">
            <a:spAutoFit/>
          </a:bodyPr>
          <a:lstStyle/>
          <a:p>
            <a:r>
              <a:rPr lang="sk-SK" dirty="0" smtClean="0"/>
              <a:t> </a:t>
            </a:r>
            <a:r>
              <a:rPr lang="sk-SK" dirty="0"/>
              <a:t>“Program </a:t>
            </a:r>
            <a:r>
              <a:rPr lang="sk-SK" dirty="0" err="1"/>
              <a:t>Alf</a:t>
            </a:r>
            <a:r>
              <a:rPr lang="sk-SK" dirty="0"/>
              <a:t> ma zaujal svojou jednoduchosťou a nenáročnou obsluhou. Tvorba testových úloh je jednoduchá a zrozumiteľná. Deti môžem motivovať vo všetkých vyučovacích hodinách. Deti si pri testových úlohách overia svoje vedomosti, ale hlavne sa zabavia.”</a:t>
            </a:r>
          </a:p>
          <a:p>
            <a:r>
              <a:rPr lang="sk-SK" dirty="0"/>
              <a:t>Mgr. Magdaléna </a:t>
            </a:r>
            <a:r>
              <a:rPr lang="sk-SK" dirty="0" err="1" smtClean="0"/>
              <a:t>Koniarová</a:t>
            </a:r>
            <a:r>
              <a:rPr lang="sk-SK" dirty="0" smtClean="0"/>
              <a:t>  učiteľka</a:t>
            </a:r>
            <a:r>
              <a:rPr lang="sk-SK" dirty="0"/>
              <a:t>, SZŠ Rovníková </a:t>
            </a:r>
            <a:r>
              <a:rPr lang="sk-SK" dirty="0" smtClean="0"/>
              <a:t>Košice</a:t>
            </a:r>
          </a:p>
          <a:p>
            <a:endParaRPr lang="sk-SK" dirty="0" smtClean="0"/>
          </a:p>
          <a:p>
            <a:r>
              <a:rPr lang="sk-SK" dirty="0" smtClean="0"/>
              <a:t>“</a:t>
            </a:r>
            <a:r>
              <a:rPr lang="sk-SK" dirty="0"/>
              <a:t>Program </a:t>
            </a:r>
            <a:r>
              <a:rPr lang="sk-SK" dirty="0" err="1"/>
              <a:t>Alf</a:t>
            </a:r>
            <a:r>
              <a:rPr lang="sk-SK" dirty="0"/>
              <a:t> je výborný! Poskytuje učiteľovi veľa možností na tvorbu testových úloh. S programom </a:t>
            </a:r>
            <a:r>
              <a:rPr lang="sk-SK" dirty="0" err="1"/>
              <a:t>Alf</a:t>
            </a:r>
            <a:r>
              <a:rPr lang="sk-SK" dirty="0"/>
              <a:t> sme pokojní.”</a:t>
            </a:r>
          </a:p>
          <a:p>
            <a:r>
              <a:rPr lang="sk-SK" dirty="0" smtClean="0"/>
              <a:t>kolektív </a:t>
            </a:r>
            <a:r>
              <a:rPr lang="sk-SK" dirty="0"/>
              <a:t>učiteľov</a:t>
            </a:r>
          </a:p>
          <a:p>
            <a:r>
              <a:rPr lang="sk-SK" dirty="0"/>
              <a:t>ZŠ Clementisova, Kysucké Nové Mesto</a:t>
            </a:r>
          </a:p>
          <a:p>
            <a:endParaRPr lang="sk-SK" dirty="0"/>
          </a:p>
          <a:p>
            <a:r>
              <a:rPr lang="sk-SK" dirty="0"/>
              <a:t/>
            </a:r>
            <a:br>
              <a:rPr lang="sk-SK" dirty="0"/>
            </a:br>
            <a:endParaRPr lang="sk-SK" dirty="0"/>
          </a:p>
          <a:p>
            <a:endParaRPr lang="sk-SK" dirty="0" smtClean="0"/>
          </a:p>
        </p:txBody>
      </p:sp>
    </p:spTree>
    <p:extLst>
      <p:ext uri="{BB962C8B-B14F-4D97-AF65-F5344CB8AC3E}">
        <p14:creationId xmlns:p14="http://schemas.microsoft.com/office/powerpoint/2010/main" xmlns="" val="42862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665840" cy="2251752"/>
          </a:xfrm>
        </p:spPr>
        <p:txBody>
          <a:bodyPr>
            <a:normAutofit fontScale="90000"/>
          </a:bodyPr>
          <a:lstStyle/>
          <a:p>
            <a:pPr algn="ctr"/>
            <a:r>
              <a:rPr lang="sk-SK" sz="5400" b="1" dirty="0"/>
              <a:t>Interaktívne testovacie prostredie- </a:t>
            </a:r>
            <a:r>
              <a:rPr lang="sk-SK" sz="5400" b="1" dirty="0" err="1" smtClean="0"/>
              <a:t>Alf</a:t>
            </a:r>
            <a:r>
              <a:rPr lang="sk-SK" sz="5400" b="1" dirty="0"/>
              <a:t/>
            </a:r>
            <a:br>
              <a:rPr lang="sk-SK" sz="5400" b="1" dirty="0"/>
            </a:br>
            <a:endParaRPr lang="sk-SK" dirty="0"/>
          </a:p>
        </p:txBody>
      </p:sp>
      <p:sp>
        <p:nvSpPr>
          <p:cNvPr id="5" name="Obdĺžnik 4"/>
          <p:cNvSpPr/>
          <p:nvPr/>
        </p:nvSpPr>
        <p:spPr>
          <a:xfrm>
            <a:off x="1115616" y="2204864"/>
            <a:ext cx="5616624" cy="461665"/>
          </a:xfrm>
          <a:prstGeom prst="rect">
            <a:avLst/>
          </a:prstGeom>
        </p:spPr>
        <p:txBody>
          <a:bodyPr wrap="square">
            <a:spAutoFit/>
          </a:bodyPr>
          <a:lstStyle/>
          <a:p>
            <a:r>
              <a:rPr lang="sk-SK" sz="2400" dirty="0">
                <a:hlinkClick r:id="rId2"/>
              </a:rPr>
              <a:t>http://wiki.svsbb.sk/index.php/Alf</a:t>
            </a:r>
            <a:endParaRPr lang="sk-SK" sz="2400" dirty="0"/>
          </a:p>
        </p:txBody>
      </p:sp>
      <p:sp>
        <p:nvSpPr>
          <p:cNvPr id="6" name="BlokTextu 5"/>
          <p:cNvSpPr txBox="1"/>
          <p:nvPr/>
        </p:nvSpPr>
        <p:spPr>
          <a:xfrm>
            <a:off x="1339346" y="3608175"/>
            <a:ext cx="3736709" cy="646331"/>
          </a:xfrm>
          <a:prstGeom prst="rect">
            <a:avLst/>
          </a:prstGeom>
          <a:noFill/>
        </p:spPr>
        <p:txBody>
          <a:bodyPr wrap="square" rtlCol="0">
            <a:spAutoFit/>
          </a:bodyPr>
          <a:lstStyle/>
          <a:p>
            <a:r>
              <a:rPr lang="sk-SK" dirty="0">
                <a:hlinkClick r:id="rId3"/>
              </a:rPr>
              <a:t>DEJEPIS</a:t>
            </a:r>
            <a:r>
              <a:rPr lang="sk-SK" dirty="0"/>
              <a:t> </a:t>
            </a:r>
            <a:r>
              <a:rPr lang="sk-SK" dirty="0" smtClean="0"/>
              <a:t>–</a:t>
            </a:r>
          </a:p>
          <a:p>
            <a:r>
              <a:rPr lang="sk-SK" dirty="0" smtClean="0">
                <a:hlinkClick r:id="rId4"/>
              </a:rPr>
              <a:t>BIOLÓGIA-</a:t>
            </a:r>
            <a:endParaRPr lang="sk-SK" dirty="0"/>
          </a:p>
        </p:txBody>
      </p:sp>
      <p:sp>
        <p:nvSpPr>
          <p:cNvPr id="7" name="BlokTextu 6"/>
          <p:cNvSpPr txBox="1"/>
          <p:nvPr/>
        </p:nvSpPr>
        <p:spPr>
          <a:xfrm>
            <a:off x="5472100" y="3611336"/>
            <a:ext cx="2520280" cy="646331"/>
          </a:xfrm>
          <a:prstGeom prst="rect">
            <a:avLst/>
          </a:prstGeom>
          <a:noFill/>
        </p:spPr>
        <p:txBody>
          <a:bodyPr wrap="square" rtlCol="0">
            <a:spAutoFit/>
          </a:bodyPr>
          <a:lstStyle/>
          <a:p>
            <a:r>
              <a:rPr lang="sk-SK" dirty="0" smtClean="0">
                <a:hlinkClick r:id="rId5"/>
              </a:rPr>
              <a:t>ZEMEPIS-</a:t>
            </a:r>
            <a:endParaRPr lang="sk-SK" dirty="0" smtClean="0"/>
          </a:p>
          <a:p>
            <a:r>
              <a:rPr lang="sk-SK" dirty="0" smtClean="0">
                <a:hlinkClick r:id="rId6"/>
              </a:rPr>
              <a:t>ANGLICKÝ JAZYK-</a:t>
            </a:r>
            <a:endParaRPr lang="sk-SK" dirty="0"/>
          </a:p>
        </p:txBody>
      </p:sp>
    </p:spTree>
    <p:extLst>
      <p:ext uri="{BB962C8B-B14F-4D97-AF65-F5344CB8AC3E}">
        <p14:creationId xmlns:p14="http://schemas.microsoft.com/office/powerpoint/2010/main" xmlns="" val="219385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2)">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1115616" y="2204864"/>
            <a:ext cx="6264696" cy="461665"/>
          </a:xfrm>
          <a:prstGeom prst="rect">
            <a:avLst/>
          </a:prstGeom>
        </p:spPr>
        <p:txBody>
          <a:bodyPr wrap="square">
            <a:spAutoFit/>
          </a:bodyPr>
          <a:lstStyle/>
          <a:p>
            <a:r>
              <a:rPr lang="sk-SK" sz="2400" dirty="0">
                <a:hlinkClick r:id="rId2"/>
              </a:rPr>
              <a:t>http://wiki.svsbb.sk/index.php/Hot_potatoes</a:t>
            </a:r>
            <a:endParaRPr lang="sk-SK" sz="2400" dirty="0"/>
          </a:p>
        </p:txBody>
      </p:sp>
      <p:sp>
        <p:nvSpPr>
          <p:cNvPr id="6" name="BlokTextu 5"/>
          <p:cNvSpPr txBox="1"/>
          <p:nvPr/>
        </p:nvSpPr>
        <p:spPr>
          <a:xfrm>
            <a:off x="2699792" y="3608175"/>
            <a:ext cx="4248471" cy="369332"/>
          </a:xfrm>
          <a:prstGeom prst="rect">
            <a:avLst/>
          </a:prstGeom>
          <a:noFill/>
        </p:spPr>
        <p:txBody>
          <a:bodyPr wrap="square" rtlCol="0">
            <a:spAutoFit/>
          </a:bodyPr>
          <a:lstStyle/>
          <a:p>
            <a:r>
              <a:rPr lang="sk-SK" dirty="0" smtClean="0">
                <a:hlinkClick r:id="rId3"/>
              </a:rPr>
              <a:t>Interaktívne cvičenia v Hot </a:t>
            </a:r>
            <a:r>
              <a:rPr lang="sk-SK" dirty="0" err="1" smtClean="0">
                <a:hlinkClick r:id="rId3"/>
              </a:rPr>
              <a:t>potatoes</a:t>
            </a:r>
            <a:r>
              <a:rPr lang="sk-SK" dirty="0" smtClean="0">
                <a:hlinkClick r:id="rId3"/>
              </a:rPr>
              <a:t> </a:t>
            </a:r>
            <a:endParaRPr lang="sk-SK" dirty="0" smtClean="0"/>
          </a:p>
        </p:txBody>
      </p:sp>
      <p:sp>
        <p:nvSpPr>
          <p:cNvPr id="3" name="Nadpis 2"/>
          <p:cNvSpPr>
            <a:spLocks noGrp="1"/>
          </p:cNvSpPr>
          <p:nvPr>
            <p:ph type="title"/>
          </p:nvPr>
        </p:nvSpPr>
        <p:spPr>
          <a:xfrm>
            <a:off x="467544" y="692696"/>
            <a:ext cx="8229600" cy="1600200"/>
          </a:xfrm>
        </p:spPr>
        <p:txBody>
          <a:bodyPr/>
          <a:lstStyle/>
          <a:p>
            <a:r>
              <a:rPr lang="sk-SK" sz="4800" b="1" dirty="0"/>
              <a:t>Interaktívne testovacie prostredie- Hot </a:t>
            </a:r>
            <a:r>
              <a:rPr lang="sk-SK" sz="4800" b="1" dirty="0" err="1"/>
              <a:t>Potatoes</a:t>
            </a:r>
            <a:r>
              <a:rPr lang="sk-SK" sz="4800" b="1" dirty="0"/>
              <a:t/>
            </a:r>
            <a:br>
              <a:rPr lang="sk-SK" sz="4800" b="1" dirty="0"/>
            </a:br>
            <a:endParaRPr lang="sk-SK" sz="4800" dirty="0"/>
          </a:p>
        </p:txBody>
      </p:sp>
    </p:spTree>
    <p:extLst>
      <p:ext uri="{BB962C8B-B14F-4D97-AF65-F5344CB8AC3E}">
        <p14:creationId xmlns:p14="http://schemas.microsoft.com/office/powerpoint/2010/main" xmlns="" val="42126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9145016" cy="1412776"/>
          </a:xfrm>
        </p:spPr>
        <p:txBody>
          <a:bodyPr>
            <a:normAutofit/>
          </a:bodyPr>
          <a:lstStyle/>
          <a:p>
            <a:pPr algn="ctr"/>
            <a:r>
              <a:rPr lang="sk-SK" dirty="0" smtClean="0"/>
              <a:t>Kartičky</a:t>
            </a:r>
            <a:endParaRPr lang="sk-SK" dirty="0"/>
          </a:p>
        </p:txBody>
      </p:sp>
      <p:sp>
        <p:nvSpPr>
          <p:cNvPr id="5" name="Obdĺžnik 4"/>
          <p:cNvSpPr/>
          <p:nvPr/>
        </p:nvSpPr>
        <p:spPr>
          <a:xfrm>
            <a:off x="1115616" y="2204864"/>
            <a:ext cx="7776864" cy="461665"/>
          </a:xfrm>
          <a:prstGeom prst="rect">
            <a:avLst/>
          </a:prstGeom>
        </p:spPr>
        <p:txBody>
          <a:bodyPr wrap="square">
            <a:spAutoFit/>
          </a:bodyPr>
          <a:lstStyle/>
          <a:p>
            <a:r>
              <a:rPr lang="sk-SK" sz="2400" dirty="0" smtClean="0">
                <a:hlinkClick r:id="rId2"/>
              </a:rPr>
              <a:t>Prostredie Kartičky</a:t>
            </a:r>
            <a:endParaRPr lang="sk-SK" sz="2400" dirty="0"/>
          </a:p>
        </p:txBody>
      </p:sp>
      <p:sp>
        <p:nvSpPr>
          <p:cNvPr id="6" name="BlokTextu 5"/>
          <p:cNvSpPr txBox="1"/>
          <p:nvPr/>
        </p:nvSpPr>
        <p:spPr>
          <a:xfrm>
            <a:off x="2699792" y="3608175"/>
            <a:ext cx="5400600" cy="369332"/>
          </a:xfrm>
          <a:prstGeom prst="rect">
            <a:avLst/>
          </a:prstGeom>
          <a:noFill/>
        </p:spPr>
        <p:txBody>
          <a:bodyPr wrap="square" rtlCol="0">
            <a:spAutoFit/>
          </a:bodyPr>
          <a:lstStyle/>
          <a:p>
            <a:r>
              <a:rPr lang="sk-SK" b="1" dirty="0" smtClean="0">
                <a:hlinkClick r:id="rId3"/>
              </a:rPr>
              <a:t>Interaktívne cvičenia v systéme Kartičky</a:t>
            </a:r>
            <a:endParaRPr lang="sk-SK" b="1" dirty="0" smtClean="0"/>
          </a:p>
        </p:txBody>
      </p:sp>
    </p:spTree>
    <p:extLst>
      <p:ext uri="{BB962C8B-B14F-4D97-AF65-F5344CB8AC3E}">
        <p14:creationId xmlns:p14="http://schemas.microsoft.com/office/powerpoint/2010/main" xmlns="" val="381438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665840" cy="980728"/>
          </a:xfrm>
        </p:spPr>
        <p:txBody>
          <a:bodyPr>
            <a:normAutofit/>
          </a:bodyPr>
          <a:lstStyle/>
          <a:p>
            <a:pPr algn="ctr"/>
            <a:r>
              <a:rPr lang="sk-SK" sz="5400" b="1" dirty="0" err="1" smtClean="0"/>
              <a:t>Moodle</a:t>
            </a:r>
            <a:endParaRPr lang="sk-SK" dirty="0"/>
          </a:p>
        </p:txBody>
      </p:sp>
      <p:sp>
        <p:nvSpPr>
          <p:cNvPr id="5" name="Obdĺžnik 4"/>
          <p:cNvSpPr/>
          <p:nvPr/>
        </p:nvSpPr>
        <p:spPr>
          <a:xfrm>
            <a:off x="1115616" y="2204864"/>
            <a:ext cx="6912768" cy="461665"/>
          </a:xfrm>
          <a:prstGeom prst="rect">
            <a:avLst/>
          </a:prstGeom>
        </p:spPr>
        <p:txBody>
          <a:bodyPr wrap="square">
            <a:spAutoFit/>
          </a:bodyPr>
          <a:lstStyle/>
          <a:p>
            <a:r>
              <a:rPr lang="sk-SK" sz="2400" dirty="0" smtClean="0">
                <a:hlinkClick r:id="rId2"/>
              </a:rPr>
              <a:t>Tvorba testov v </a:t>
            </a:r>
            <a:r>
              <a:rPr lang="sk-SK" sz="2400" dirty="0" err="1" smtClean="0">
                <a:hlinkClick r:id="rId2"/>
              </a:rPr>
              <a:t>Moodle</a:t>
            </a:r>
            <a:endParaRPr lang="sk-SK" sz="2400" dirty="0"/>
          </a:p>
        </p:txBody>
      </p:sp>
      <p:sp>
        <p:nvSpPr>
          <p:cNvPr id="7" name="Obdĺžnik 6"/>
          <p:cNvSpPr/>
          <p:nvPr/>
        </p:nvSpPr>
        <p:spPr>
          <a:xfrm>
            <a:off x="1115616" y="1412776"/>
            <a:ext cx="6912768" cy="461665"/>
          </a:xfrm>
          <a:prstGeom prst="rect">
            <a:avLst/>
          </a:prstGeom>
        </p:spPr>
        <p:txBody>
          <a:bodyPr wrap="square">
            <a:spAutoFit/>
          </a:bodyPr>
          <a:lstStyle/>
          <a:p>
            <a:r>
              <a:rPr lang="sk-SK" sz="2400" dirty="0" err="1" smtClean="0">
                <a:hlinkClick r:id="rId3"/>
              </a:rPr>
              <a:t>Moodle</a:t>
            </a:r>
            <a:endParaRPr lang="sk-SK" sz="2400" dirty="0"/>
          </a:p>
        </p:txBody>
      </p:sp>
      <p:sp>
        <p:nvSpPr>
          <p:cNvPr id="3" name="Obdĺžnik 2"/>
          <p:cNvSpPr/>
          <p:nvPr/>
        </p:nvSpPr>
        <p:spPr>
          <a:xfrm>
            <a:off x="1331640" y="3244334"/>
            <a:ext cx="2952328" cy="461665"/>
          </a:xfrm>
          <a:prstGeom prst="rect">
            <a:avLst/>
          </a:prstGeom>
        </p:spPr>
        <p:txBody>
          <a:bodyPr wrap="square">
            <a:spAutoFit/>
          </a:bodyPr>
          <a:lstStyle/>
          <a:p>
            <a:r>
              <a:rPr lang="sk-SK" sz="2400" dirty="0">
                <a:hlinkClick r:id="rId4"/>
              </a:rPr>
              <a:t>Ukážka portálu</a:t>
            </a:r>
            <a:endParaRPr lang="sk-SK" sz="2400" dirty="0"/>
          </a:p>
        </p:txBody>
      </p:sp>
    </p:spTree>
    <p:extLst>
      <p:ext uri="{BB962C8B-B14F-4D97-AF65-F5344CB8AC3E}">
        <p14:creationId xmlns:p14="http://schemas.microsoft.com/office/powerpoint/2010/main" xmlns="" val="30290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665840" cy="980728"/>
          </a:xfrm>
        </p:spPr>
        <p:txBody>
          <a:bodyPr>
            <a:normAutofit/>
          </a:bodyPr>
          <a:lstStyle/>
          <a:p>
            <a:pPr algn="ctr"/>
            <a:r>
              <a:rPr lang="sk-SK" sz="5400" b="1" dirty="0" err="1" smtClean="0"/>
              <a:t>Socrative</a:t>
            </a:r>
            <a:endParaRPr lang="sk-SK" dirty="0"/>
          </a:p>
        </p:txBody>
      </p:sp>
      <p:sp>
        <p:nvSpPr>
          <p:cNvPr id="5" name="Obdĺžnik 4"/>
          <p:cNvSpPr/>
          <p:nvPr/>
        </p:nvSpPr>
        <p:spPr>
          <a:xfrm>
            <a:off x="1115616" y="2204864"/>
            <a:ext cx="6264696" cy="461665"/>
          </a:xfrm>
          <a:prstGeom prst="rect">
            <a:avLst/>
          </a:prstGeom>
        </p:spPr>
        <p:txBody>
          <a:bodyPr wrap="square">
            <a:spAutoFit/>
          </a:bodyPr>
          <a:lstStyle/>
          <a:p>
            <a:r>
              <a:rPr lang="sk-SK" sz="2400" dirty="0" smtClean="0">
                <a:hlinkClick r:id="rId2"/>
              </a:rPr>
              <a:t>Cvičenia</a:t>
            </a:r>
            <a:endParaRPr lang="sk-SK" sz="2400" dirty="0"/>
          </a:p>
        </p:txBody>
      </p:sp>
    </p:spTree>
    <p:extLst>
      <p:ext uri="{BB962C8B-B14F-4D97-AF65-F5344CB8AC3E}">
        <p14:creationId xmlns:p14="http://schemas.microsoft.com/office/powerpoint/2010/main" xmlns="" val="3674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514350" indent="-514350"/>
            <a:r>
              <a:rPr lang="sk-SK" b="1" dirty="0" smtClean="0"/>
              <a:t>Softvér pre najmenších</a:t>
            </a:r>
            <a:endParaRPr lang="sk-SK" b="1" dirty="0"/>
          </a:p>
        </p:txBody>
      </p:sp>
      <p:sp>
        <p:nvSpPr>
          <p:cNvPr id="4" name="BlokTextu 3"/>
          <p:cNvSpPr txBox="1"/>
          <p:nvPr/>
        </p:nvSpPr>
        <p:spPr>
          <a:xfrm>
            <a:off x="971600" y="2204864"/>
            <a:ext cx="7272808" cy="584775"/>
          </a:xfrm>
          <a:prstGeom prst="rect">
            <a:avLst/>
          </a:prstGeom>
          <a:noFill/>
        </p:spPr>
        <p:txBody>
          <a:bodyPr wrap="square" rtlCol="0">
            <a:spAutoFit/>
          </a:bodyPr>
          <a:lstStyle/>
          <a:p>
            <a:r>
              <a:rPr lang="sk-SK" sz="3200" b="1" dirty="0" smtClean="0">
                <a:hlinkClick r:id="rId2"/>
              </a:rPr>
              <a:t>Ponuka softvéru</a:t>
            </a:r>
            <a:endParaRPr lang="sk-SK" sz="3200" b="1" dirty="0"/>
          </a:p>
        </p:txBody>
      </p:sp>
      <p:sp>
        <p:nvSpPr>
          <p:cNvPr id="5" name="BlokTextu 3"/>
          <p:cNvSpPr txBox="1"/>
          <p:nvPr/>
        </p:nvSpPr>
        <p:spPr>
          <a:xfrm>
            <a:off x="857224" y="3429000"/>
            <a:ext cx="7272808" cy="584775"/>
          </a:xfrm>
          <a:prstGeom prst="rect">
            <a:avLst/>
          </a:prstGeom>
          <a:noFill/>
        </p:spPr>
        <p:txBody>
          <a:bodyPr wrap="square" rtlCol="0">
            <a:spAutoFit/>
          </a:bodyPr>
          <a:lstStyle/>
          <a:p>
            <a:r>
              <a:rPr lang="sk-SK" sz="3200" b="1" dirty="0" smtClean="0">
                <a:hlinkClick r:id="rId3"/>
              </a:rPr>
              <a:t>Veselé rozprávky</a:t>
            </a:r>
            <a:endParaRPr lang="sk-SK" sz="3200" b="1" dirty="0"/>
          </a:p>
        </p:txBody>
      </p:sp>
    </p:spTree>
    <p:extLst>
      <p:ext uri="{BB962C8B-B14F-4D97-AF65-F5344CB8AC3E}">
        <p14:creationId xmlns:p14="http://schemas.microsoft.com/office/powerpoint/2010/main" xmlns="" val="795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305800" cy="1143000"/>
          </a:xfrm>
        </p:spPr>
        <p:txBody>
          <a:bodyPr/>
          <a:lstStyle/>
          <a:p>
            <a:pPr algn="ctr"/>
            <a:r>
              <a:rPr lang="sk-SK" dirty="0" smtClean="0"/>
              <a:t>Internet</a:t>
            </a:r>
            <a:endParaRPr lang="sk-SK" dirty="0"/>
          </a:p>
        </p:txBody>
      </p:sp>
      <p:sp>
        <p:nvSpPr>
          <p:cNvPr id="3" name="BlokTextu 2"/>
          <p:cNvSpPr txBox="1"/>
          <p:nvPr/>
        </p:nvSpPr>
        <p:spPr>
          <a:xfrm>
            <a:off x="323528" y="1700808"/>
            <a:ext cx="4104456" cy="461665"/>
          </a:xfrm>
          <a:prstGeom prst="rect">
            <a:avLst/>
          </a:prstGeom>
          <a:noFill/>
        </p:spPr>
        <p:txBody>
          <a:bodyPr wrap="square" rtlCol="0">
            <a:spAutoFit/>
          </a:bodyPr>
          <a:lstStyle/>
          <a:p>
            <a:r>
              <a:rPr lang="sk-SK" sz="2400" b="1" dirty="0" smtClean="0">
                <a:hlinkClick r:id="rId2"/>
              </a:rPr>
              <a:t>Základná charakteristika</a:t>
            </a:r>
            <a:endParaRPr lang="sk-SK" b="1" dirty="0"/>
          </a:p>
        </p:txBody>
      </p:sp>
      <p:sp>
        <p:nvSpPr>
          <p:cNvPr id="4" name="BlokTextu 3"/>
          <p:cNvSpPr txBox="1"/>
          <p:nvPr/>
        </p:nvSpPr>
        <p:spPr>
          <a:xfrm>
            <a:off x="5148064" y="1710693"/>
            <a:ext cx="2808312" cy="461665"/>
          </a:xfrm>
          <a:prstGeom prst="rect">
            <a:avLst/>
          </a:prstGeom>
          <a:noFill/>
        </p:spPr>
        <p:txBody>
          <a:bodyPr wrap="square" rtlCol="0">
            <a:spAutoFit/>
          </a:bodyPr>
          <a:lstStyle/>
          <a:p>
            <a:r>
              <a:rPr lang="sk-SK" sz="2400" b="1" dirty="0" smtClean="0">
                <a:hlinkClick r:id="rId3" action="ppaction://hlinksldjump"/>
              </a:rPr>
              <a:t>Vznik Internetu</a:t>
            </a:r>
            <a:endParaRPr lang="sk-SK" sz="2400" b="1" dirty="0"/>
          </a:p>
        </p:txBody>
      </p:sp>
    </p:spTree>
    <p:extLst>
      <p:ext uri="{BB962C8B-B14F-4D97-AF65-F5344CB8AC3E}">
        <p14:creationId xmlns:p14="http://schemas.microsoft.com/office/powerpoint/2010/main" xmlns="" val="3041450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lstStyle/>
          <a:p>
            <a:pPr marL="514350" indent="-514350"/>
            <a:r>
              <a:rPr lang="sk-SK" b="1" dirty="0" err="1" smtClean="0"/>
              <a:t>Khan</a:t>
            </a:r>
            <a:r>
              <a:rPr lang="sk-SK" b="1" dirty="0" smtClean="0"/>
              <a:t> </a:t>
            </a:r>
            <a:r>
              <a:rPr lang="sk-SK" b="1" dirty="0" err="1" smtClean="0"/>
              <a:t>Academy</a:t>
            </a:r>
            <a:endParaRPr lang="sk-SK" b="1" dirty="0"/>
          </a:p>
        </p:txBody>
      </p:sp>
      <p:sp>
        <p:nvSpPr>
          <p:cNvPr id="4" name="BlokTextu 3"/>
          <p:cNvSpPr txBox="1"/>
          <p:nvPr/>
        </p:nvSpPr>
        <p:spPr>
          <a:xfrm>
            <a:off x="251520" y="836712"/>
            <a:ext cx="8892480" cy="5016758"/>
          </a:xfrm>
          <a:prstGeom prst="rect">
            <a:avLst/>
          </a:prstGeom>
          <a:noFill/>
        </p:spPr>
        <p:txBody>
          <a:bodyPr wrap="square" rtlCol="0">
            <a:spAutoFit/>
          </a:bodyPr>
          <a:lstStyle/>
          <a:p>
            <a:r>
              <a:rPr lang="sk-SK" sz="3200" dirty="0" err="1"/>
              <a:t>Khan</a:t>
            </a:r>
            <a:r>
              <a:rPr lang="sk-SK" sz="3200" dirty="0"/>
              <a:t> </a:t>
            </a:r>
            <a:r>
              <a:rPr lang="sk-SK" sz="3200" dirty="0" err="1"/>
              <a:t>Academy</a:t>
            </a:r>
            <a:r>
              <a:rPr lang="sk-SK" sz="3200" dirty="0"/>
              <a:t> je nezisková organizácia zameraná na vzdelávanie, založená v roku 2006 Američanom </a:t>
            </a:r>
            <a:r>
              <a:rPr lang="sk-SK" sz="3200" dirty="0" err="1"/>
              <a:t>Salmanom</a:t>
            </a:r>
            <a:r>
              <a:rPr lang="sk-SK" sz="3200" dirty="0"/>
              <a:t> </a:t>
            </a:r>
            <a:r>
              <a:rPr lang="sk-SK" sz="3200" dirty="0" err="1"/>
              <a:t>Khanom</a:t>
            </a:r>
            <a:r>
              <a:rPr lang="sk-SK" sz="3200" dirty="0"/>
              <a:t>, absolventom MIT a </a:t>
            </a:r>
            <a:r>
              <a:rPr lang="sk-SK" sz="3200" dirty="0" err="1"/>
              <a:t>Harvardu</a:t>
            </a:r>
            <a:r>
              <a:rPr lang="sk-SK" sz="3200" dirty="0"/>
              <a:t>. S misiou "poskytovať vysoko kvalitné vzdelanie komukoľvek, kdekoľvek" ponúka webová stránka zbierku viac ako 3 100 </a:t>
            </a:r>
            <a:r>
              <a:rPr lang="sk-SK" sz="3200" dirty="0" err="1"/>
              <a:t>videolekcií</a:t>
            </a:r>
            <a:r>
              <a:rPr lang="sk-SK" sz="3200" dirty="0"/>
              <a:t> uložených na </a:t>
            </a:r>
            <a:r>
              <a:rPr lang="sk-SK" sz="3200" dirty="0" err="1"/>
              <a:t>YouTube</a:t>
            </a:r>
            <a:r>
              <a:rPr lang="sk-SK" sz="3200" dirty="0"/>
              <a:t>, a to k disciplínam </a:t>
            </a:r>
            <a:r>
              <a:rPr lang="sk-SK" sz="3200" dirty="0">
                <a:hlinkClick r:id="rId2" tooltip="Matematika - Vyučovanie"/>
              </a:rPr>
              <a:t>matematika</a:t>
            </a:r>
            <a:r>
              <a:rPr lang="sk-SK" sz="3200" dirty="0"/>
              <a:t>, </a:t>
            </a:r>
            <a:r>
              <a:rPr lang="sk-SK" sz="3200" dirty="0">
                <a:hlinkClick r:id="rId3" tooltip="Fyzika - Vyučovanie"/>
              </a:rPr>
              <a:t>fyzika</a:t>
            </a:r>
            <a:r>
              <a:rPr lang="sk-SK" sz="3200" dirty="0"/>
              <a:t>, </a:t>
            </a:r>
            <a:r>
              <a:rPr lang="sk-SK" sz="3200" dirty="0">
                <a:hlinkClick r:id="rId4" tooltip="Chémia - Vyučovanie"/>
              </a:rPr>
              <a:t>chémia</a:t>
            </a:r>
            <a:r>
              <a:rPr lang="sk-SK" sz="3200" dirty="0"/>
              <a:t>, </a:t>
            </a:r>
            <a:r>
              <a:rPr lang="sk-SK" sz="3200" dirty="0">
                <a:hlinkClick r:id="rId5" tooltip="Organická chémia - Vyučovanie (stránka neexistuje)"/>
              </a:rPr>
              <a:t>organická chémia</a:t>
            </a:r>
            <a:r>
              <a:rPr lang="sk-SK" sz="3200" dirty="0"/>
              <a:t>, </a:t>
            </a:r>
            <a:r>
              <a:rPr lang="sk-SK" sz="3200" dirty="0">
                <a:hlinkClick r:id="rId6" tooltip="História - Vyučovanie (stránka neexistuje)"/>
              </a:rPr>
              <a:t>história</a:t>
            </a:r>
            <a:r>
              <a:rPr lang="sk-SK" sz="3200" dirty="0"/>
              <a:t>, </a:t>
            </a:r>
            <a:r>
              <a:rPr lang="sk-SK" sz="3200" dirty="0">
                <a:hlinkClick r:id="rId7" tooltip="Medicína - Vyučovanie (stránka neexistuje)"/>
              </a:rPr>
              <a:t>zdravotníctvo a medicína</a:t>
            </a:r>
            <a:r>
              <a:rPr lang="sk-SK" sz="3200" dirty="0"/>
              <a:t>, </a:t>
            </a:r>
            <a:r>
              <a:rPr lang="sk-SK" sz="3200" dirty="0">
                <a:hlinkClick r:id="rId8" tooltip="Financie - Vyučovanie (stránka neexistuje)"/>
              </a:rPr>
              <a:t>finančníctvo</a:t>
            </a:r>
            <a:r>
              <a:rPr lang="sk-SK" sz="3200" dirty="0"/>
              <a:t>, </a:t>
            </a:r>
            <a:r>
              <a:rPr lang="sk-SK" sz="3200" dirty="0">
                <a:hlinkClick r:id="rId9" tooltip="Ekonómia - Vyučovanie (stránka neexistuje)"/>
              </a:rPr>
              <a:t>ekonómia</a:t>
            </a:r>
            <a:r>
              <a:rPr lang="sk-SK" sz="3200" dirty="0"/>
              <a:t>, </a:t>
            </a:r>
            <a:r>
              <a:rPr lang="sk-SK" sz="3200" dirty="0">
                <a:hlinkClick r:id="rId10" tooltip="Biológia - Vyučovanie (stránka neexistuje)"/>
              </a:rPr>
              <a:t>biológia</a:t>
            </a:r>
            <a:r>
              <a:rPr lang="sk-SK" sz="3200" dirty="0" smtClean="0"/>
              <a:t>,</a:t>
            </a:r>
            <a:endParaRPr lang="sk-SK" sz="3200" b="1" dirty="0"/>
          </a:p>
        </p:txBody>
      </p:sp>
      <p:sp>
        <p:nvSpPr>
          <p:cNvPr id="3" name="BlokTextu 2"/>
          <p:cNvSpPr txBox="1"/>
          <p:nvPr/>
        </p:nvSpPr>
        <p:spPr>
          <a:xfrm>
            <a:off x="539552" y="6165304"/>
            <a:ext cx="4392488" cy="523220"/>
          </a:xfrm>
          <a:prstGeom prst="rect">
            <a:avLst/>
          </a:prstGeom>
          <a:noFill/>
        </p:spPr>
        <p:txBody>
          <a:bodyPr wrap="square" rtlCol="0">
            <a:spAutoFit/>
          </a:bodyPr>
          <a:lstStyle/>
          <a:p>
            <a:pPr algn="ctr"/>
            <a:r>
              <a:rPr lang="sk-SK" sz="2800" b="1" dirty="0" smtClean="0">
                <a:hlinkClick r:id="rId11"/>
              </a:rPr>
              <a:t>Ukážka </a:t>
            </a:r>
            <a:r>
              <a:rPr lang="sk-SK" sz="2800" b="1" dirty="0" err="1" smtClean="0">
                <a:hlinkClick r:id="rId11"/>
              </a:rPr>
              <a:t>Khan</a:t>
            </a:r>
            <a:r>
              <a:rPr lang="sk-SK" sz="2800" b="1" dirty="0" smtClean="0">
                <a:hlinkClick r:id="rId11"/>
              </a:rPr>
              <a:t> </a:t>
            </a:r>
            <a:r>
              <a:rPr lang="sk-SK" sz="2800" b="1" dirty="0" err="1" smtClean="0">
                <a:hlinkClick r:id="rId11"/>
              </a:rPr>
              <a:t>Academy</a:t>
            </a:r>
            <a:endParaRPr lang="sk-SK" sz="2800" b="1" dirty="0"/>
          </a:p>
        </p:txBody>
      </p:sp>
    </p:spTree>
    <p:extLst>
      <p:ext uri="{BB962C8B-B14F-4D97-AF65-F5344CB8AC3E}">
        <p14:creationId xmlns:p14="http://schemas.microsoft.com/office/powerpoint/2010/main" xmlns="" val="41487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lstStyle/>
          <a:p>
            <a:pPr marL="514350" indent="-514350"/>
            <a:r>
              <a:rPr lang="sk-SK" b="1" dirty="0" err="1" smtClean="0"/>
              <a:t>Khan</a:t>
            </a:r>
            <a:r>
              <a:rPr lang="sk-SK" b="1" dirty="0" smtClean="0"/>
              <a:t> </a:t>
            </a:r>
            <a:r>
              <a:rPr lang="sk-SK" b="1" dirty="0" err="1" smtClean="0"/>
              <a:t>Academy</a:t>
            </a:r>
            <a:endParaRPr lang="sk-SK" b="1" dirty="0"/>
          </a:p>
        </p:txBody>
      </p:sp>
      <p:sp>
        <p:nvSpPr>
          <p:cNvPr id="4" name="BlokTextu 3"/>
          <p:cNvSpPr txBox="1"/>
          <p:nvPr/>
        </p:nvSpPr>
        <p:spPr>
          <a:xfrm>
            <a:off x="485800" y="1916832"/>
            <a:ext cx="8892480" cy="584775"/>
          </a:xfrm>
          <a:prstGeom prst="rect">
            <a:avLst/>
          </a:prstGeom>
          <a:noFill/>
        </p:spPr>
        <p:txBody>
          <a:bodyPr wrap="square" rtlCol="0">
            <a:spAutoFit/>
          </a:bodyPr>
          <a:lstStyle/>
          <a:p>
            <a:r>
              <a:rPr lang="sk-SK" sz="3200" b="1" dirty="0" smtClean="0">
                <a:hlinkClick r:id="rId2"/>
              </a:rPr>
              <a:t>Vlastná </a:t>
            </a:r>
            <a:r>
              <a:rPr lang="sk-SK" sz="3200" b="1" dirty="0" err="1" smtClean="0">
                <a:hlinkClick r:id="rId2"/>
              </a:rPr>
              <a:t>Khan</a:t>
            </a:r>
            <a:r>
              <a:rPr lang="sk-SK" sz="3200" b="1" dirty="0" smtClean="0">
                <a:hlinkClick r:id="rId2"/>
              </a:rPr>
              <a:t> </a:t>
            </a:r>
            <a:r>
              <a:rPr lang="sk-SK" sz="3200" b="1" dirty="0" err="1" smtClean="0">
                <a:hlinkClick r:id="rId2"/>
              </a:rPr>
              <a:t>Academy</a:t>
            </a:r>
            <a:r>
              <a:rPr lang="sk-SK" sz="3200" b="1" dirty="0" smtClean="0">
                <a:hlinkClick r:id="rId2"/>
              </a:rPr>
              <a:t>???</a:t>
            </a:r>
            <a:endParaRPr lang="sk-SK" sz="3200" b="1" dirty="0"/>
          </a:p>
        </p:txBody>
      </p:sp>
      <p:sp>
        <p:nvSpPr>
          <p:cNvPr id="3" name="BlokTextu 2"/>
          <p:cNvSpPr txBox="1"/>
          <p:nvPr/>
        </p:nvSpPr>
        <p:spPr>
          <a:xfrm>
            <a:off x="539552" y="6165304"/>
            <a:ext cx="4392488" cy="523220"/>
          </a:xfrm>
          <a:prstGeom prst="rect">
            <a:avLst/>
          </a:prstGeom>
          <a:noFill/>
        </p:spPr>
        <p:txBody>
          <a:bodyPr wrap="square" rtlCol="0">
            <a:spAutoFit/>
          </a:bodyPr>
          <a:lstStyle/>
          <a:p>
            <a:pPr algn="ctr"/>
            <a:r>
              <a:rPr lang="sk-SK" sz="2800" b="1" dirty="0" smtClean="0">
                <a:hlinkClick r:id="rId3"/>
              </a:rPr>
              <a:t>Ukážka </a:t>
            </a:r>
            <a:r>
              <a:rPr lang="sk-SK" sz="2800" b="1" dirty="0" err="1" smtClean="0">
                <a:hlinkClick r:id="rId3"/>
              </a:rPr>
              <a:t>Khan</a:t>
            </a:r>
            <a:r>
              <a:rPr lang="sk-SK" sz="2800" b="1" dirty="0" smtClean="0">
                <a:hlinkClick r:id="rId3"/>
              </a:rPr>
              <a:t> </a:t>
            </a:r>
            <a:r>
              <a:rPr lang="sk-SK" sz="2800" b="1" dirty="0" err="1" smtClean="0">
                <a:hlinkClick r:id="rId3"/>
              </a:rPr>
              <a:t>Academy</a:t>
            </a:r>
            <a:endParaRPr lang="sk-SK" sz="2800" b="1" dirty="0"/>
          </a:p>
        </p:txBody>
      </p:sp>
    </p:spTree>
    <p:extLst>
      <p:ext uri="{BB962C8B-B14F-4D97-AF65-F5344CB8AC3E}">
        <p14:creationId xmlns:p14="http://schemas.microsoft.com/office/powerpoint/2010/main" xmlns="" val="20868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lstStyle/>
          <a:p>
            <a:pPr marL="514350" indent="-514350"/>
            <a:r>
              <a:rPr lang="sk-SK" b="1" dirty="0" smtClean="0"/>
              <a:t>Web stránka</a:t>
            </a:r>
            <a:endParaRPr lang="sk-SK" b="1" dirty="0"/>
          </a:p>
        </p:txBody>
      </p:sp>
      <p:sp>
        <p:nvSpPr>
          <p:cNvPr id="4" name="BlokTextu 3"/>
          <p:cNvSpPr txBox="1"/>
          <p:nvPr/>
        </p:nvSpPr>
        <p:spPr>
          <a:xfrm>
            <a:off x="485800" y="1916832"/>
            <a:ext cx="8892480" cy="584775"/>
          </a:xfrm>
          <a:prstGeom prst="rect">
            <a:avLst/>
          </a:prstGeom>
          <a:noFill/>
        </p:spPr>
        <p:txBody>
          <a:bodyPr wrap="square" rtlCol="0">
            <a:spAutoFit/>
          </a:bodyPr>
          <a:lstStyle/>
          <a:p>
            <a:r>
              <a:rPr lang="sk-SK" sz="3200" b="1" dirty="0" smtClean="0">
                <a:hlinkClick r:id="rId2"/>
              </a:rPr>
              <a:t>Vlastná web stránka</a:t>
            </a:r>
            <a:endParaRPr lang="sk-SK" sz="3200" b="1" dirty="0"/>
          </a:p>
        </p:txBody>
      </p:sp>
      <p:sp>
        <p:nvSpPr>
          <p:cNvPr id="3" name="BlokTextu 2"/>
          <p:cNvSpPr txBox="1"/>
          <p:nvPr/>
        </p:nvSpPr>
        <p:spPr>
          <a:xfrm>
            <a:off x="539552" y="6165304"/>
            <a:ext cx="4392488" cy="523220"/>
          </a:xfrm>
          <a:prstGeom prst="rect">
            <a:avLst/>
          </a:prstGeom>
          <a:noFill/>
        </p:spPr>
        <p:txBody>
          <a:bodyPr wrap="square" rtlCol="0">
            <a:spAutoFit/>
          </a:bodyPr>
          <a:lstStyle/>
          <a:p>
            <a:pPr algn="ctr"/>
            <a:r>
              <a:rPr lang="sk-SK" sz="2800" b="1" dirty="0" smtClean="0">
                <a:hlinkClick r:id="rId3"/>
              </a:rPr>
              <a:t>Ukážka </a:t>
            </a:r>
            <a:r>
              <a:rPr lang="sk-SK" sz="2800" b="1" dirty="0" err="1" smtClean="0">
                <a:hlinkClick r:id="rId3"/>
              </a:rPr>
              <a:t>Khan</a:t>
            </a:r>
            <a:r>
              <a:rPr lang="sk-SK" sz="2800" b="1" dirty="0" smtClean="0">
                <a:hlinkClick r:id="rId3"/>
              </a:rPr>
              <a:t> </a:t>
            </a:r>
            <a:r>
              <a:rPr lang="sk-SK" sz="2800" b="1" dirty="0" err="1" smtClean="0">
                <a:hlinkClick r:id="rId3"/>
              </a:rPr>
              <a:t>Academy</a:t>
            </a:r>
            <a:endParaRPr lang="sk-SK" sz="2800" b="1" dirty="0"/>
          </a:p>
        </p:txBody>
      </p:sp>
    </p:spTree>
    <p:extLst>
      <p:ext uri="{BB962C8B-B14F-4D97-AF65-F5344CB8AC3E}">
        <p14:creationId xmlns:p14="http://schemas.microsoft.com/office/powerpoint/2010/main" xmlns="" val="20868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Multimediálny softvér</a:t>
            </a:r>
            <a:endParaRPr lang="sk-SK" dirty="0"/>
          </a:p>
        </p:txBody>
      </p:sp>
      <p:sp>
        <p:nvSpPr>
          <p:cNvPr id="3" name="BlokTextu 2"/>
          <p:cNvSpPr txBox="1"/>
          <p:nvPr/>
        </p:nvSpPr>
        <p:spPr>
          <a:xfrm>
            <a:off x="107504" y="2060848"/>
            <a:ext cx="8928991" cy="400110"/>
          </a:xfrm>
          <a:prstGeom prst="rect">
            <a:avLst/>
          </a:prstGeom>
          <a:noFill/>
        </p:spPr>
        <p:txBody>
          <a:bodyPr wrap="square" rtlCol="0">
            <a:spAutoFit/>
          </a:bodyPr>
          <a:lstStyle/>
          <a:p>
            <a:r>
              <a:rPr lang="sk-SK" sz="2000" b="1" dirty="0" smtClean="0"/>
              <a:t>Softvér pre prácu s videom, pre prácu a spracovanie zvuku</a:t>
            </a:r>
            <a:endParaRPr lang="sk-SK" sz="2000" b="1" dirty="0"/>
          </a:p>
        </p:txBody>
      </p:sp>
      <p:sp>
        <p:nvSpPr>
          <p:cNvPr id="4" name="BlokTextu 3"/>
          <p:cNvSpPr txBox="1"/>
          <p:nvPr/>
        </p:nvSpPr>
        <p:spPr>
          <a:xfrm>
            <a:off x="467544" y="4005064"/>
            <a:ext cx="7272808" cy="523220"/>
          </a:xfrm>
          <a:prstGeom prst="rect">
            <a:avLst/>
          </a:prstGeom>
          <a:noFill/>
        </p:spPr>
        <p:txBody>
          <a:bodyPr wrap="square" rtlCol="0">
            <a:spAutoFit/>
          </a:bodyPr>
          <a:lstStyle/>
          <a:p>
            <a:r>
              <a:rPr lang="sk-SK" sz="2800" b="1" dirty="0" smtClean="0">
                <a:hlinkClick r:id="rId2"/>
              </a:rPr>
              <a:t>Ponuka </a:t>
            </a:r>
            <a:r>
              <a:rPr lang="sk-SK" sz="2800" b="1" dirty="0" err="1" smtClean="0">
                <a:hlinkClick r:id="rId2"/>
              </a:rPr>
              <a:t>multimed.softvéru</a:t>
            </a:r>
            <a:endParaRPr lang="sk-SK" sz="2800" b="1" dirty="0"/>
          </a:p>
        </p:txBody>
      </p:sp>
    </p:spTree>
    <p:extLst>
      <p:ext uri="{BB962C8B-B14F-4D97-AF65-F5344CB8AC3E}">
        <p14:creationId xmlns:p14="http://schemas.microsoft.com/office/powerpoint/2010/main" xmlns="" val="26487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712"/>
          </a:xfrm>
        </p:spPr>
        <p:txBody>
          <a:bodyPr/>
          <a:lstStyle/>
          <a:p>
            <a:r>
              <a:rPr lang="sk-SK" dirty="0" smtClean="0"/>
              <a:t>Myšlienkové mapy</a:t>
            </a:r>
            <a:endParaRPr lang="sk-SK" dirty="0"/>
          </a:p>
        </p:txBody>
      </p:sp>
      <p:sp>
        <p:nvSpPr>
          <p:cNvPr id="3" name="BlokTextu 2"/>
          <p:cNvSpPr txBox="1"/>
          <p:nvPr/>
        </p:nvSpPr>
        <p:spPr>
          <a:xfrm>
            <a:off x="196163" y="764704"/>
            <a:ext cx="8928991" cy="1938992"/>
          </a:xfrm>
          <a:prstGeom prst="rect">
            <a:avLst/>
          </a:prstGeom>
          <a:noFill/>
        </p:spPr>
        <p:txBody>
          <a:bodyPr wrap="square" rtlCol="0">
            <a:spAutoFit/>
          </a:bodyPr>
          <a:lstStyle/>
          <a:p>
            <a:r>
              <a:rPr lang="sk-SK" sz="2000" b="1" dirty="0"/>
              <a:t>Myšlienková mapa (</a:t>
            </a:r>
            <a:r>
              <a:rPr lang="sk-SK" sz="2000" b="1" dirty="0" err="1"/>
              <a:t>mind</a:t>
            </a:r>
            <a:r>
              <a:rPr lang="sk-SK" sz="2000" b="1" dirty="0"/>
              <a:t> </a:t>
            </a:r>
            <a:r>
              <a:rPr lang="sk-SK" sz="2000" b="1" dirty="0" err="1"/>
              <a:t>map</a:t>
            </a:r>
            <a:r>
              <a:rPr lang="sk-SK" sz="2000" b="1" dirty="0"/>
              <a:t>) je diagram, ktorý sa využíva na reprezentáciu slov, myšlienok, úloh alebo iných poznámok. Tieto sú usporiadané okolo centrálneho kľúčového slova alebo idey. Myšlienkové mapy sa používajú na vytváranie, vizualizáciu, štrukturalizáciu a klasifikáciu myšlienok a ako pomôcka pre štúdium a usporiadanie informácií, riešenie problémov, rozhodovanie a písanie. </a:t>
            </a:r>
          </a:p>
        </p:txBody>
      </p:sp>
      <p:sp>
        <p:nvSpPr>
          <p:cNvPr id="4" name="BlokTextu 3"/>
          <p:cNvSpPr txBox="1"/>
          <p:nvPr/>
        </p:nvSpPr>
        <p:spPr>
          <a:xfrm>
            <a:off x="213454" y="2708019"/>
            <a:ext cx="8928992" cy="3231654"/>
          </a:xfrm>
          <a:prstGeom prst="rect">
            <a:avLst/>
          </a:prstGeom>
          <a:noFill/>
        </p:spPr>
        <p:txBody>
          <a:bodyPr wrap="square" rtlCol="0">
            <a:spAutoFit/>
          </a:bodyPr>
          <a:lstStyle/>
          <a:p>
            <a:r>
              <a:rPr lang="sk-SK" sz="2400" b="1" dirty="0"/>
              <a:t>Využitie </a:t>
            </a:r>
          </a:p>
          <a:p>
            <a:r>
              <a:rPr lang="sk-SK" sz="2000" b="1" dirty="0"/>
              <a:t>napríklad pri zápise informácií pri </a:t>
            </a:r>
            <a:r>
              <a:rPr lang="sk-SK" sz="2000" b="1" dirty="0" err="1"/>
              <a:t>brainstormingu</a:t>
            </a:r>
            <a:r>
              <a:rPr lang="sk-SK" sz="2000" b="1" dirty="0"/>
              <a:t> – moderovaná/nemoderovaná diskusia. Jednotlivý členovia prichádzajú so svojimi nápadmi a ideami, ktorú sú buď priamo rozvíjané, alebo odložené na neskoršie </a:t>
            </a:r>
            <a:r>
              <a:rPr lang="sk-SK" sz="2000" b="1" dirty="0" err="1"/>
              <a:t>prejednanie</a:t>
            </a:r>
            <a:r>
              <a:rPr lang="sk-SK" sz="2000" b="1" dirty="0"/>
              <a:t>. </a:t>
            </a:r>
          </a:p>
          <a:p>
            <a:r>
              <a:rPr lang="sk-SK" sz="2000" b="1" dirty="0"/>
              <a:t>Vďaka skrývaniu mapy sa hodia aj pre záznam a utrieďovaniu myšlienok samostatne pracujúceho, alebo študujúceho človeka. Vhodné napr. pri štúdiu (klasické poznámky sú totiž pri rozsiahlejšej téme neefektívne). </a:t>
            </a:r>
          </a:p>
          <a:p>
            <a:r>
              <a:rPr lang="sk-SK" sz="2000" b="1" dirty="0"/>
              <a:t>Niektoré firmy ich používajú pri zaznamenávaní postupu pre technických pracovníkov. </a:t>
            </a:r>
          </a:p>
        </p:txBody>
      </p:sp>
      <p:sp>
        <p:nvSpPr>
          <p:cNvPr id="5" name="BlokTextu 4"/>
          <p:cNvSpPr txBox="1"/>
          <p:nvPr/>
        </p:nvSpPr>
        <p:spPr>
          <a:xfrm>
            <a:off x="395536" y="6237312"/>
            <a:ext cx="5760640" cy="461665"/>
          </a:xfrm>
          <a:prstGeom prst="rect">
            <a:avLst/>
          </a:prstGeom>
          <a:noFill/>
        </p:spPr>
        <p:txBody>
          <a:bodyPr wrap="square" rtlCol="0">
            <a:spAutoFit/>
          </a:bodyPr>
          <a:lstStyle/>
          <a:p>
            <a:pPr algn="ctr"/>
            <a:r>
              <a:rPr lang="sk-SK" sz="2400" b="1" dirty="0" smtClean="0">
                <a:hlinkClick r:id="rId2"/>
              </a:rPr>
              <a:t>Ukážka myšlienkových máp</a:t>
            </a:r>
            <a:endParaRPr lang="sk-SK" sz="2400" b="1" dirty="0"/>
          </a:p>
        </p:txBody>
      </p:sp>
      <p:sp>
        <p:nvSpPr>
          <p:cNvPr id="6" name="BlokTextu 5"/>
          <p:cNvSpPr txBox="1"/>
          <p:nvPr/>
        </p:nvSpPr>
        <p:spPr>
          <a:xfrm>
            <a:off x="547936" y="5796364"/>
            <a:ext cx="5760640" cy="461665"/>
          </a:xfrm>
          <a:prstGeom prst="rect">
            <a:avLst/>
          </a:prstGeom>
          <a:noFill/>
        </p:spPr>
        <p:txBody>
          <a:bodyPr wrap="square" rtlCol="0">
            <a:spAutoFit/>
          </a:bodyPr>
          <a:lstStyle/>
          <a:p>
            <a:pPr algn="ctr"/>
            <a:r>
              <a:rPr lang="sk-SK" sz="2400" b="1" dirty="0" smtClean="0">
                <a:hlinkClick r:id="rId3"/>
              </a:rPr>
              <a:t>Myšlienkové mapy a školstvo</a:t>
            </a:r>
            <a:endParaRPr lang="sk-SK" sz="2400" b="1" dirty="0"/>
          </a:p>
        </p:txBody>
      </p:sp>
    </p:spTree>
    <p:extLst>
      <p:ext uri="{BB962C8B-B14F-4D97-AF65-F5344CB8AC3E}">
        <p14:creationId xmlns:p14="http://schemas.microsoft.com/office/powerpoint/2010/main" xmlns="" val="36390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514350" indent="-514350"/>
            <a:r>
              <a:rPr lang="sk-SK" b="1" dirty="0"/>
              <a:t>Tvorba </a:t>
            </a:r>
            <a:r>
              <a:rPr lang="sk-SK" b="1" dirty="0" err="1" smtClean="0"/>
              <a:t>videotutoriálov-videocvičenia</a:t>
            </a:r>
            <a:endParaRPr lang="sk-SK" b="1" dirty="0"/>
          </a:p>
        </p:txBody>
      </p:sp>
      <p:sp>
        <p:nvSpPr>
          <p:cNvPr id="4" name="BlokTextu 3"/>
          <p:cNvSpPr txBox="1"/>
          <p:nvPr/>
        </p:nvSpPr>
        <p:spPr>
          <a:xfrm>
            <a:off x="971600" y="2204864"/>
            <a:ext cx="7272808" cy="1077218"/>
          </a:xfrm>
          <a:prstGeom prst="rect">
            <a:avLst/>
          </a:prstGeom>
          <a:noFill/>
        </p:spPr>
        <p:txBody>
          <a:bodyPr wrap="square" rtlCol="0">
            <a:spAutoFit/>
          </a:bodyPr>
          <a:lstStyle/>
          <a:p>
            <a:r>
              <a:rPr lang="sk-SK" sz="3200" b="1" dirty="0" smtClean="0"/>
              <a:t>Video návod pre prácu s konkrétnym  objektom, alebo skupinou objektov</a:t>
            </a:r>
            <a:endParaRPr lang="sk-SK" sz="3200" b="1" dirty="0"/>
          </a:p>
        </p:txBody>
      </p:sp>
      <p:sp>
        <p:nvSpPr>
          <p:cNvPr id="3" name="BlokTextu 2"/>
          <p:cNvSpPr txBox="1"/>
          <p:nvPr/>
        </p:nvSpPr>
        <p:spPr>
          <a:xfrm>
            <a:off x="1115616" y="4005064"/>
            <a:ext cx="6264696" cy="461665"/>
          </a:xfrm>
          <a:prstGeom prst="rect">
            <a:avLst/>
          </a:prstGeom>
          <a:noFill/>
        </p:spPr>
        <p:txBody>
          <a:bodyPr wrap="square" rtlCol="0">
            <a:spAutoFit/>
          </a:bodyPr>
          <a:lstStyle/>
          <a:p>
            <a:pPr algn="ctr"/>
            <a:r>
              <a:rPr lang="sk-SK" sz="2400" b="1" dirty="0" smtClean="0">
                <a:hlinkClick r:id="rId2"/>
              </a:rPr>
              <a:t>Ukážka softvéru</a:t>
            </a:r>
            <a:endParaRPr lang="sk-SK" sz="2400" b="1" dirty="0"/>
          </a:p>
        </p:txBody>
      </p:sp>
    </p:spTree>
    <p:extLst>
      <p:ext uri="{BB962C8B-B14F-4D97-AF65-F5344CB8AC3E}">
        <p14:creationId xmlns:p14="http://schemas.microsoft.com/office/powerpoint/2010/main" xmlns="" val="19543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Tablety vo vzdelávacom procese</a:t>
            </a:r>
            <a:endParaRPr lang="sk-SK" dirty="0"/>
          </a:p>
        </p:txBody>
      </p:sp>
      <p:sp>
        <p:nvSpPr>
          <p:cNvPr id="3" name="BlokTextu 2"/>
          <p:cNvSpPr txBox="1"/>
          <p:nvPr/>
        </p:nvSpPr>
        <p:spPr>
          <a:xfrm>
            <a:off x="827584" y="2128597"/>
            <a:ext cx="3096344" cy="523220"/>
          </a:xfrm>
          <a:prstGeom prst="rect">
            <a:avLst/>
          </a:prstGeom>
          <a:noFill/>
        </p:spPr>
        <p:txBody>
          <a:bodyPr wrap="square" rtlCol="0">
            <a:spAutoFit/>
          </a:bodyPr>
          <a:lstStyle/>
          <a:p>
            <a:r>
              <a:rPr lang="sk-SK" sz="2800" dirty="0" err="1" smtClean="0">
                <a:hlinkClick r:id="rId2"/>
              </a:rPr>
              <a:t>Digiškola</a:t>
            </a:r>
            <a:endParaRPr lang="sk-SK" sz="2800" dirty="0"/>
          </a:p>
        </p:txBody>
      </p:sp>
      <p:sp>
        <p:nvSpPr>
          <p:cNvPr id="4" name="BlokTextu 3"/>
          <p:cNvSpPr txBox="1"/>
          <p:nvPr/>
        </p:nvSpPr>
        <p:spPr>
          <a:xfrm>
            <a:off x="4283968" y="3356992"/>
            <a:ext cx="3096344" cy="523220"/>
          </a:xfrm>
          <a:prstGeom prst="rect">
            <a:avLst/>
          </a:prstGeom>
          <a:noFill/>
        </p:spPr>
        <p:txBody>
          <a:bodyPr wrap="square" rtlCol="0">
            <a:spAutoFit/>
          </a:bodyPr>
          <a:lstStyle/>
          <a:p>
            <a:r>
              <a:rPr lang="sk-SK" sz="2800" dirty="0" smtClean="0">
                <a:hlinkClick r:id="rId3"/>
              </a:rPr>
              <a:t>Škola </a:t>
            </a:r>
            <a:r>
              <a:rPr lang="sk-SK" sz="2800" dirty="0" smtClean="0">
                <a:hlinkClick r:id="rId3"/>
              </a:rPr>
              <a:t>na dotyk</a:t>
            </a:r>
            <a:endParaRPr lang="sk-SK" sz="2800" dirty="0"/>
          </a:p>
        </p:txBody>
      </p:sp>
      <p:sp>
        <p:nvSpPr>
          <p:cNvPr id="8" name="BlokTextu 3"/>
          <p:cNvSpPr txBox="1"/>
          <p:nvPr/>
        </p:nvSpPr>
        <p:spPr>
          <a:xfrm>
            <a:off x="4500562" y="4357694"/>
            <a:ext cx="3714776" cy="523220"/>
          </a:xfrm>
          <a:prstGeom prst="rect">
            <a:avLst/>
          </a:prstGeom>
          <a:noFill/>
        </p:spPr>
        <p:txBody>
          <a:bodyPr wrap="square" rtlCol="0">
            <a:spAutoFit/>
          </a:bodyPr>
          <a:lstStyle/>
          <a:p>
            <a:r>
              <a:rPr lang="sk-SK" sz="2800" dirty="0" smtClean="0">
                <a:hlinkClick r:id="rId4"/>
              </a:rPr>
              <a:t>Náučné hry pre deti </a:t>
            </a:r>
            <a:endParaRPr lang="sk-SK" sz="2800" dirty="0"/>
          </a:p>
        </p:txBody>
      </p:sp>
    </p:spTree>
    <p:extLst>
      <p:ext uri="{BB962C8B-B14F-4D97-AF65-F5344CB8AC3E}">
        <p14:creationId xmlns:p14="http://schemas.microsoft.com/office/powerpoint/2010/main" xmlns="" val="2119094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043608" y="188640"/>
            <a:ext cx="6887078" cy="1323439"/>
          </a:xfrm>
          <a:prstGeom prst="rect">
            <a:avLst/>
          </a:prstGeom>
          <a:noFill/>
        </p:spPr>
        <p:txBody>
          <a:bodyPr wrap="none" lIns="91440" tIns="45720" rIns="91440" bIns="45720">
            <a:spAutoFit/>
          </a:bodyPr>
          <a:lstStyle/>
          <a:p>
            <a:pPr algn="ctr"/>
            <a:r>
              <a:rPr lang="sk-SK" sz="4000" b="1" i="1" spc="300" dirty="0" smtClean="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rPr>
              <a:t>Knižnica otvorených </a:t>
            </a:r>
          </a:p>
          <a:p>
            <a:pPr algn="ctr"/>
            <a:r>
              <a:rPr lang="sk-SK" sz="4000" b="1" i="1" spc="300" dirty="0" smtClean="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rPr>
              <a:t>vzdelávacích materiálov</a:t>
            </a:r>
            <a:endParaRPr lang="sk-SK" sz="3600" b="1" i="1" cap="none" spc="300" dirty="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513" r="2021" b="5429"/>
          <a:stretch/>
        </p:blipFill>
        <p:spPr bwMode="auto">
          <a:xfrm>
            <a:off x="179513" y="1525657"/>
            <a:ext cx="8649178" cy="4803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55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043608" y="188640"/>
            <a:ext cx="8060220" cy="707886"/>
          </a:xfrm>
          <a:prstGeom prst="rect">
            <a:avLst/>
          </a:prstGeom>
          <a:noFill/>
        </p:spPr>
        <p:txBody>
          <a:bodyPr wrap="none" lIns="91440" tIns="45720" rIns="91440" bIns="45720">
            <a:spAutoFit/>
          </a:bodyPr>
          <a:lstStyle/>
          <a:p>
            <a:pPr algn="ctr"/>
            <a:r>
              <a:rPr lang="sk-SK" sz="4000" b="1" cap="none" spc="300" dirty="0" smtClean="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effectLst>
              </a:rPr>
              <a:t>Digitálny 3D svet v školstve</a:t>
            </a:r>
            <a:endParaRPr lang="sk-SK" sz="36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effectLst>
            </a:endParaRPr>
          </a:p>
        </p:txBody>
      </p:sp>
      <p:sp>
        <p:nvSpPr>
          <p:cNvPr id="3" name="Obdĺžnik 2"/>
          <p:cNvSpPr/>
          <p:nvPr/>
        </p:nvSpPr>
        <p:spPr>
          <a:xfrm>
            <a:off x="1142976" y="1357298"/>
            <a:ext cx="6210448" cy="584775"/>
          </a:xfrm>
          <a:prstGeom prst="rect">
            <a:avLst/>
          </a:prstGeom>
        </p:spPr>
        <p:txBody>
          <a:bodyPr wrap="square">
            <a:spAutoFit/>
          </a:bodyPr>
          <a:lstStyle/>
          <a:p>
            <a:pPr algn="ctr"/>
            <a:r>
              <a:rPr lang="sk-SK" sz="3200" b="1" dirty="0" smtClean="0">
                <a:hlinkClick r:id="rId2"/>
              </a:rPr>
              <a:t>3D PERO</a:t>
            </a:r>
            <a:endParaRPr lang="sk-SK" sz="3200" b="1" dirty="0"/>
          </a:p>
        </p:txBody>
      </p:sp>
      <p:sp>
        <p:nvSpPr>
          <p:cNvPr id="4" name="BlokTextu 3"/>
          <p:cNvSpPr txBox="1"/>
          <p:nvPr/>
        </p:nvSpPr>
        <p:spPr>
          <a:xfrm>
            <a:off x="1285852" y="2214554"/>
            <a:ext cx="5760640" cy="861774"/>
          </a:xfrm>
          <a:prstGeom prst="rect">
            <a:avLst/>
          </a:prstGeom>
          <a:noFill/>
        </p:spPr>
        <p:txBody>
          <a:bodyPr wrap="square" rtlCol="0">
            <a:spAutoFit/>
          </a:bodyPr>
          <a:lstStyle/>
          <a:p>
            <a:pPr algn="ctr"/>
            <a:r>
              <a:rPr lang="sk-SK" sz="3200" b="1" dirty="0" smtClean="0">
                <a:hlinkClick r:id="rId3"/>
              </a:rPr>
              <a:t>3D TLAČ</a:t>
            </a:r>
            <a:endParaRPr lang="sk-SK" sz="3200" b="1" dirty="0"/>
          </a:p>
          <a:p>
            <a:pPr algn="ctr"/>
            <a:endParaRPr lang="sk-SK" dirty="0"/>
          </a:p>
        </p:txBody>
      </p:sp>
      <p:sp>
        <p:nvSpPr>
          <p:cNvPr id="5" name="BlokTextu 3"/>
          <p:cNvSpPr txBox="1"/>
          <p:nvPr/>
        </p:nvSpPr>
        <p:spPr>
          <a:xfrm>
            <a:off x="1428728" y="3143248"/>
            <a:ext cx="5760640" cy="861774"/>
          </a:xfrm>
          <a:prstGeom prst="rect">
            <a:avLst/>
          </a:prstGeom>
          <a:noFill/>
        </p:spPr>
        <p:txBody>
          <a:bodyPr wrap="square" rtlCol="0">
            <a:spAutoFit/>
          </a:bodyPr>
          <a:lstStyle/>
          <a:p>
            <a:pPr algn="ctr"/>
            <a:r>
              <a:rPr lang="sk-SK" sz="3200" b="1" dirty="0" smtClean="0">
                <a:hlinkClick r:id="rId4"/>
              </a:rPr>
              <a:t>3D TLAČ čokolády</a:t>
            </a:r>
            <a:endParaRPr lang="sk-SK" sz="3200" b="1" dirty="0"/>
          </a:p>
          <a:p>
            <a:pPr algn="ctr"/>
            <a:endParaRPr lang="sk-SK" dirty="0"/>
          </a:p>
        </p:txBody>
      </p:sp>
      <p:sp>
        <p:nvSpPr>
          <p:cNvPr id="6" name="BlokTextu 3"/>
          <p:cNvSpPr txBox="1"/>
          <p:nvPr/>
        </p:nvSpPr>
        <p:spPr>
          <a:xfrm>
            <a:off x="1714480" y="4214818"/>
            <a:ext cx="5760640" cy="861774"/>
          </a:xfrm>
          <a:prstGeom prst="rect">
            <a:avLst/>
          </a:prstGeom>
          <a:noFill/>
        </p:spPr>
        <p:txBody>
          <a:bodyPr wrap="square" rtlCol="0">
            <a:spAutoFit/>
          </a:bodyPr>
          <a:lstStyle/>
          <a:p>
            <a:pPr algn="ctr"/>
            <a:r>
              <a:rPr lang="sk-SK" sz="3200" b="1" dirty="0" smtClean="0">
                <a:hlinkClick r:id="rId5"/>
              </a:rPr>
              <a:t>3D TLAČ Srdca</a:t>
            </a:r>
            <a:endParaRPr lang="sk-SK" sz="3200" b="1" dirty="0"/>
          </a:p>
          <a:p>
            <a:pPr algn="ctr"/>
            <a:endParaRPr lang="sk-SK" dirty="0"/>
          </a:p>
        </p:txBody>
      </p:sp>
    </p:spTree>
    <p:extLst>
      <p:ext uri="{BB962C8B-B14F-4D97-AF65-F5344CB8AC3E}">
        <p14:creationId xmlns:p14="http://schemas.microsoft.com/office/powerpoint/2010/main" xmlns="" val="36737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9621" y="476672"/>
            <a:ext cx="8229600" cy="914400"/>
          </a:xfrm>
        </p:spPr>
        <p:txBody>
          <a:bodyPr>
            <a:noAutofit/>
          </a:bodyPr>
          <a:lstStyle/>
          <a:p>
            <a:r>
              <a:rPr lang="sk-SK" sz="4400" b="1" dirty="0" smtClean="0"/>
              <a:t>Charakteristika sociálnych sietí</a:t>
            </a:r>
            <a:endParaRPr lang="sk-SK" sz="4400" b="1" dirty="0"/>
          </a:p>
        </p:txBody>
      </p:sp>
      <p:sp>
        <p:nvSpPr>
          <p:cNvPr id="5" name="Rectangle 1"/>
          <p:cNvSpPr>
            <a:spLocks noChangeArrowheads="1"/>
          </p:cNvSpPr>
          <p:nvPr/>
        </p:nvSpPr>
        <p:spPr bwMode="auto">
          <a:xfrm>
            <a:off x="59702" y="1623283"/>
            <a:ext cx="9145016"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Arial" pitchFamily="34" charset="0"/>
              <a:buChar char="•"/>
            </a:pPr>
            <a:r>
              <a:rPr lang="sk-SK" b="1" dirty="0">
                <a:latin typeface="Arial" charset="0"/>
                <a:cs typeface="Arial" charset="0"/>
              </a:rPr>
              <a:t>Sociálna sieť</a:t>
            </a:r>
            <a:r>
              <a:rPr lang="sk-SK" dirty="0"/>
              <a:t> </a:t>
            </a:r>
            <a:r>
              <a:rPr lang="sk-SK" dirty="0">
                <a:latin typeface="Arial" charset="0"/>
                <a:cs typeface="Arial" charset="0"/>
              </a:rPr>
              <a:t>je množina sociálnych subjektov (uzly siete, spravidla jednotlivci či organizácie), ktoré sú prepojené jedným, alebo viacerými špecifickými druhmi vzájomnej závislosti, ako </a:t>
            </a:r>
            <a:r>
              <a:rPr lang="sk-SK" dirty="0" smtClean="0">
                <a:latin typeface="Arial" charset="0"/>
                <a:cs typeface="Arial" charset="0"/>
              </a:rPr>
              <a:t>sú </a:t>
            </a:r>
            <a:r>
              <a:rPr lang="sk-SK" dirty="0">
                <a:latin typeface="Arial" charset="0"/>
                <a:cs typeface="Arial" charset="0"/>
              </a:rPr>
              <a:t>vízie, nápady, priateľstvo, príbuzenstvo, odpor, konflikt, výmena, obchod a pod</a:t>
            </a:r>
            <a:r>
              <a:rPr lang="sk-SK" dirty="0" smtClean="0">
                <a:latin typeface="Arial" charset="0"/>
                <a:cs typeface="Arial" charset="0"/>
              </a:rPr>
              <a:t>.</a:t>
            </a:r>
          </a:p>
          <a:p>
            <a:pPr lvl="0" fontAlgn="base">
              <a:spcBef>
                <a:spcPct val="0"/>
              </a:spcBef>
              <a:spcAft>
                <a:spcPct val="0"/>
              </a:spcAft>
            </a:pPr>
            <a:endParaRPr lang="sk-SK" dirty="0">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sk-SK" sz="1800" b="0" i="0" u="none" strike="noStrike" cap="none" normalizeH="0" baseline="0" dirty="0" smtClean="0">
                <a:ln>
                  <a:noFill/>
                </a:ln>
                <a:solidFill>
                  <a:schemeClr val="tx1"/>
                </a:solidFill>
                <a:effectLst/>
                <a:latin typeface="Arial" charset="0"/>
                <a:cs typeface="Arial" charset="0"/>
              </a:rPr>
              <a:t> Sociálne siete môžu byť orientované súkromne alebo pracovne. Každý používateľ si vytvorí vlastný profil, v ktorom napíše o sebe základné informácie. Na základe týchto informácií sa nadväzujú vzťahy medzi používateľmi, ktorí sa spájajú do skupín.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endParaRPr lang="sk-SK" dirty="0">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sk-SK" sz="1800" b="0" i="0" u="none" strike="noStrike" cap="none" normalizeH="0" baseline="0" dirty="0" smtClean="0">
                <a:ln>
                  <a:noFill/>
                </a:ln>
                <a:solidFill>
                  <a:schemeClr val="tx1"/>
                </a:solidFill>
                <a:effectLst/>
                <a:latin typeface="Arial" charset="0"/>
                <a:cs typeface="Arial" charset="0"/>
              </a:rPr>
              <a:t>Vzájomnými prepojeniami používateľov a skupín vzniká sieť vzťahov, ktoré sú veľmi dôležité v praxi.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sk-SK" sz="1800" b="0" i="0" u="none" strike="noStrike" cap="none" normalizeH="0" baseline="0" dirty="0" smtClean="0">
              <a:ln>
                <a:noFill/>
              </a:ln>
              <a:solidFill>
                <a:schemeClr val="tx1"/>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sk-SK" sz="1800" b="0" i="0" u="none" strike="noStrike" cap="none" normalizeH="0" baseline="0" dirty="0" smtClean="0">
                <a:ln>
                  <a:noFill/>
                </a:ln>
                <a:solidFill>
                  <a:schemeClr val="tx1"/>
                </a:solidFill>
                <a:effectLst/>
                <a:latin typeface="Arial" charset="0"/>
                <a:cs typeface="Arial" charset="0"/>
              </a:rPr>
              <a:t>Nevýhodou sociálnych sietí je fakt, že používatelia nemusia do svojho profilu vložiť</a:t>
            </a:r>
          </a:p>
          <a:p>
            <a:pPr marR="0" lvl="0" algn="l" defTabSz="914400" rtl="0" eaLnBrk="1" fontAlgn="base" latinLnBrk="0" hangingPunct="1">
              <a:lnSpc>
                <a:spcPct val="100000"/>
              </a:lnSpc>
              <a:spcBef>
                <a:spcPct val="0"/>
              </a:spcBef>
              <a:spcAft>
                <a:spcPct val="0"/>
              </a:spcAft>
              <a:buClrTx/>
              <a:buSzTx/>
              <a:tabLst/>
            </a:pPr>
            <a:r>
              <a:rPr kumimoji="0" lang="sk-SK" sz="1800" b="0" i="0" u="none" strike="noStrike" cap="none" normalizeH="0" baseline="0" dirty="0" smtClean="0">
                <a:ln>
                  <a:noFill/>
                </a:ln>
                <a:solidFill>
                  <a:schemeClr val="tx1"/>
                </a:solidFill>
                <a:effectLst/>
                <a:latin typeface="Arial" charset="0"/>
                <a:cs typeface="Arial" charset="0"/>
              </a:rPr>
              <a:t>	 pravdivé informácie a je to takmer nemožné zistiť.</a:t>
            </a:r>
          </a:p>
        </p:txBody>
      </p:sp>
    </p:spTree>
    <p:extLst>
      <p:ext uri="{BB962C8B-B14F-4D97-AF65-F5344CB8AC3E}">
        <p14:creationId xmlns:p14="http://schemas.microsoft.com/office/powerpoint/2010/main" xmlns="" val="21008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lum bright="-18000"/>
            <a:extLst>
              <a:ext uri="{28A0092B-C50C-407E-A947-70E740481C1C}">
                <a14:useLocalDpi xmlns:a14="http://schemas.microsoft.com/office/drawing/2010/main" xmlns="" val="0"/>
              </a:ext>
            </a:extLst>
          </a:blip>
          <a:srcRect/>
          <a:stretch>
            <a:fillRect/>
          </a:stretch>
        </p:blipFill>
        <p:spPr bwMode="auto">
          <a:xfrm>
            <a:off x="323850" y="1844675"/>
            <a:ext cx="3529013"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lum bright="-30000"/>
            <a:extLst>
              <a:ext uri="{28A0092B-C50C-407E-A947-70E740481C1C}">
                <a14:useLocalDpi xmlns:a14="http://schemas.microsoft.com/office/drawing/2010/main" xmlns="" val="0"/>
              </a:ext>
            </a:extLst>
          </a:blip>
          <a:srcRect/>
          <a:stretch>
            <a:fillRect/>
          </a:stretch>
        </p:blipFill>
        <p:spPr bwMode="auto">
          <a:xfrm>
            <a:off x="5076825" y="2852738"/>
            <a:ext cx="3565525"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4" name="Text Box 6"/>
          <p:cNvSpPr txBox="1">
            <a:spLocks noChangeArrowheads="1"/>
          </p:cNvSpPr>
          <p:nvPr/>
        </p:nvSpPr>
        <p:spPr bwMode="auto">
          <a:xfrm>
            <a:off x="1547813" y="260350"/>
            <a:ext cx="591502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l" eaLnBrk="1" hangingPunct="1"/>
            <a:r>
              <a:rPr lang="sk-SK" altLang="sk-SK" sz="4800" b="1">
                <a:solidFill>
                  <a:srgbClr val="1C1C1C"/>
                </a:solidFill>
              </a:rPr>
              <a:t>História  Internetu</a:t>
            </a:r>
          </a:p>
        </p:txBody>
      </p:sp>
    </p:spTree>
    <p:extLst>
      <p:ext uri="{BB962C8B-B14F-4D97-AF65-F5344CB8AC3E}">
        <p14:creationId xmlns:p14="http://schemas.microsoft.com/office/powerpoint/2010/main" xmlns="" val="311588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500" fill="hold"/>
                                        <p:tgtEl>
                                          <p:spTgt spid="17412"/>
                                        </p:tgtEl>
                                        <p:attrNameLst>
                                          <p:attrName>ppt_w</p:attrName>
                                        </p:attrNameLst>
                                      </p:cBhvr>
                                      <p:tavLst>
                                        <p:tav tm="0">
                                          <p:val>
                                            <p:fltVal val="0"/>
                                          </p:val>
                                        </p:tav>
                                        <p:tav tm="100000">
                                          <p:val>
                                            <p:strVal val="#ppt_w"/>
                                          </p:val>
                                        </p:tav>
                                      </p:tavLst>
                                    </p:anim>
                                    <p:anim calcmode="lin" valueType="num">
                                      <p:cBhvr>
                                        <p:cTn id="14" dur="500" fill="hold"/>
                                        <p:tgtEl>
                                          <p:spTgt spid="17412"/>
                                        </p:tgtEl>
                                        <p:attrNameLst>
                                          <p:attrName>ppt_h</p:attrName>
                                        </p:attrNameLst>
                                      </p:cBhvr>
                                      <p:tavLst>
                                        <p:tav tm="0">
                                          <p:val>
                                            <p:fltVal val="0"/>
                                          </p:val>
                                        </p:tav>
                                        <p:tav tm="100000">
                                          <p:val>
                                            <p:strVal val="#ppt_h"/>
                                          </p:val>
                                        </p:tav>
                                      </p:tavLst>
                                    </p:anim>
                                    <p:anim calcmode="lin" valueType="num">
                                      <p:cBhvr>
                                        <p:cTn id="15" dur="500" fill="hold"/>
                                        <p:tgtEl>
                                          <p:spTgt spid="17412"/>
                                        </p:tgtEl>
                                        <p:attrNameLst>
                                          <p:attrName>style.rotation</p:attrName>
                                        </p:attrNameLst>
                                      </p:cBhvr>
                                      <p:tavLst>
                                        <p:tav tm="0">
                                          <p:val>
                                            <p:fltVal val="360"/>
                                          </p:val>
                                        </p:tav>
                                        <p:tav tm="100000">
                                          <p:val>
                                            <p:fltVal val="0"/>
                                          </p:val>
                                        </p:tav>
                                      </p:tavLst>
                                    </p:anim>
                                    <p:animEffect transition="in" filter="fade">
                                      <p:cBhvr>
                                        <p:cTn id="16" dur="500"/>
                                        <p:tgtEl>
                                          <p:spTgt spid="174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wheel(4)">
                                      <p:cBhvr>
                                        <p:cTn id="21"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686800" cy="841248"/>
          </a:xfrm>
        </p:spPr>
        <p:txBody>
          <a:bodyPr>
            <a:noAutofit/>
          </a:bodyPr>
          <a:lstStyle/>
          <a:p>
            <a:r>
              <a:rPr lang="sk-SK" sz="4400" dirty="0"/>
              <a:t/>
            </a:r>
            <a:br>
              <a:rPr lang="sk-SK" sz="4400" dirty="0"/>
            </a:br>
            <a:r>
              <a:rPr lang="sk-SK" sz="4400" dirty="0"/>
              <a:t>Charakteristika sociálnych sietí</a:t>
            </a:r>
          </a:p>
        </p:txBody>
      </p:sp>
      <p:sp>
        <p:nvSpPr>
          <p:cNvPr id="3" name="BlokTextu 2"/>
          <p:cNvSpPr txBox="1"/>
          <p:nvPr/>
        </p:nvSpPr>
        <p:spPr>
          <a:xfrm>
            <a:off x="323528" y="1196752"/>
            <a:ext cx="8676456" cy="1292662"/>
          </a:xfrm>
          <a:prstGeom prst="rect">
            <a:avLst/>
          </a:prstGeom>
          <a:noFill/>
        </p:spPr>
        <p:txBody>
          <a:bodyPr wrap="square" rtlCol="0">
            <a:spAutoFit/>
          </a:bodyPr>
          <a:lstStyle/>
          <a:p>
            <a:r>
              <a:rPr lang="sk-SK" sz="2000" b="1" dirty="0"/>
              <a:t>Typy sociálnych sietí</a:t>
            </a:r>
            <a:endParaRPr lang="sk-SK" sz="2000" dirty="0"/>
          </a:p>
          <a:p>
            <a:r>
              <a:rPr lang="sk-SK" sz="2000" dirty="0"/>
              <a:t>V dnešnej dobe, keď internet je hybnou silou sveta, existuje množstvo druhov sociálnych sietí, ktoré sú rozdelené do skupín, a to:</a:t>
            </a:r>
          </a:p>
          <a:p>
            <a:endParaRPr lang="sk-SK" dirty="0"/>
          </a:p>
        </p:txBody>
      </p:sp>
      <p:sp>
        <p:nvSpPr>
          <p:cNvPr id="5" name="BlokTextu 4"/>
          <p:cNvSpPr txBox="1"/>
          <p:nvPr/>
        </p:nvSpPr>
        <p:spPr>
          <a:xfrm>
            <a:off x="107504" y="2489414"/>
            <a:ext cx="9036496" cy="1600438"/>
          </a:xfrm>
          <a:prstGeom prst="rect">
            <a:avLst/>
          </a:prstGeom>
          <a:noFill/>
        </p:spPr>
        <p:txBody>
          <a:bodyPr wrap="square" rtlCol="0">
            <a:spAutoFit/>
          </a:bodyPr>
          <a:lstStyle/>
          <a:p>
            <a:pPr lvl="0" algn="just"/>
            <a:r>
              <a:rPr lang="sk-SK" sz="2000" b="1" dirty="0"/>
              <a:t>Informačné</a:t>
            </a:r>
            <a:r>
              <a:rPr lang="sk-SK" sz="2000" dirty="0"/>
              <a:t> - tieto sociálne siete sú zväčša zložené z ľudí, ktorí hľadajú odpovede na každodenné problémy. Tieto komunity sú často spojené s firmami, ako sú banky, maloobchodníci a iné spoločnosti, ktoré sú prostredníctvom sociálnych sietí spojené so svojimi zákazníkmi a komunikujú s nimi.</a:t>
            </a:r>
          </a:p>
          <a:p>
            <a:endParaRPr lang="sk-SK" dirty="0"/>
          </a:p>
        </p:txBody>
      </p:sp>
      <p:sp>
        <p:nvSpPr>
          <p:cNvPr id="6" name="BlokTextu 5"/>
          <p:cNvSpPr txBox="1"/>
          <p:nvPr/>
        </p:nvSpPr>
        <p:spPr>
          <a:xfrm>
            <a:off x="0" y="4437112"/>
            <a:ext cx="8999984" cy="1600438"/>
          </a:xfrm>
          <a:prstGeom prst="rect">
            <a:avLst/>
          </a:prstGeom>
          <a:noFill/>
        </p:spPr>
        <p:txBody>
          <a:bodyPr wrap="square" rtlCol="0">
            <a:spAutoFit/>
          </a:bodyPr>
          <a:lstStyle/>
          <a:p>
            <a:pPr lvl="0"/>
            <a:r>
              <a:rPr lang="sk-SK" sz="2000" b="1" dirty="0"/>
              <a:t>Profesijné</a:t>
            </a:r>
            <a:r>
              <a:rPr lang="sk-SK" sz="2000" dirty="0"/>
              <a:t> - sú to také sociálne siete, ktoré zamestnancom pomôžu pokročiť vo svojej kariére alebo odvetví. Tieto sociálne siete sa zväčša vytvárajú v podnikoch a slúžia na komunikáciu medzi zamestnancami a zamestnávateľom, no taktiež medzi firmou a zákazníkmi.</a:t>
            </a:r>
          </a:p>
          <a:p>
            <a:endParaRPr lang="sk-SK" dirty="0"/>
          </a:p>
        </p:txBody>
      </p:sp>
    </p:spTree>
    <p:extLst>
      <p:ext uri="{BB962C8B-B14F-4D97-AF65-F5344CB8AC3E}">
        <p14:creationId xmlns:p14="http://schemas.microsoft.com/office/powerpoint/2010/main" xmlns="" val="130425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686800" cy="841248"/>
          </a:xfrm>
        </p:spPr>
        <p:txBody>
          <a:bodyPr>
            <a:normAutofit fontScale="90000"/>
          </a:bodyPr>
          <a:lstStyle/>
          <a:p>
            <a:r>
              <a:rPr lang="sk-SK" dirty="0"/>
              <a:t/>
            </a:r>
            <a:br>
              <a:rPr lang="sk-SK" dirty="0"/>
            </a:br>
            <a:r>
              <a:rPr lang="sk-SK" sz="4900" b="1" dirty="0"/>
              <a:t>Charakteristika sociálnych sietí</a:t>
            </a:r>
            <a:endParaRPr lang="sk-SK" sz="4900" dirty="0"/>
          </a:p>
        </p:txBody>
      </p:sp>
      <p:sp>
        <p:nvSpPr>
          <p:cNvPr id="3" name="BlokTextu 2"/>
          <p:cNvSpPr txBox="1"/>
          <p:nvPr/>
        </p:nvSpPr>
        <p:spPr>
          <a:xfrm>
            <a:off x="323528" y="1196752"/>
            <a:ext cx="8676456" cy="400110"/>
          </a:xfrm>
          <a:prstGeom prst="rect">
            <a:avLst/>
          </a:prstGeom>
          <a:noFill/>
        </p:spPr>
        <p:txBody>
          <a:bodyPr wrap="square" rtlCol="0">
            <a:spAutoFit/>
          </a:bodyPr>
          <a:lstStyle/>
          <a:p>
            <a:r>
              <a:rPr lang="sk-SK" sz="2000" b="1" dirty="0"/>
              <a:t>Typy sociálnych </a:t>
            </a:r>
            <a:r>
              <a:rPr lang="sk-SK" sz="2000" b="1" dirty="0" smtClean="0"/>
              <a:t>sietí:</a:t>
            </a:r>
            <a:endParaRPr lang="sk-SK" sz="2000" dirty="0"/>
          </a:p>
        </p:txBody>
      </p:sp>
      <p:sp>
        <p:nvSpPr>
          <p:cNvPr id="5" name="BlokTextu 4"/>
          <p:cNvSpPr txBox="1"/>
          <p:nvPr/>
        </p:nvSpPr>
        <p:spPr>
          <a:xfrm>
            <a:off x="111898" y="1772816"/>
            <a:ext cx="9036496" cy="2215991"/>
          </a:xfrm>
          <a:prstGeom prst="rect">
            <a:avLst/>
          </a:prstGeom>
          <a:noFill/>
        </p:spPr>
        <p:txBody>
          <a:bodyPr wrap="square" rtlCol="0">
            <a:spAutoFit/>
          </a:bodyPr>
          <a:lstStyle/>
          <a:p>
            <a:pPr algn="just"/>
            <a:r>
              <a:rPr lang="sk-SK" sz="2000" b="1" dirty="0"/>
              <a:t>Vzdelávacie</a:t>
            </a:r>
            <a:r>
              <a:rPr lang="sk-SK" sz="2000" dirty="0"/>
              <a:t> - vo vzdelávacích sieťach sú zoskupení najmä študenti za účelom spolupracovať s ostatnými študentmi na akademických projektoch, robiť výskumy, alebo komunikovať s profesormi a učiteľmi prostredníctvom </a:t>
            </a:r>
            <a:r>
              <a:rPr lang="sk-SK" sz="2000" dirty="0" err="1"/>
              <a:t>blogov</a:t>
            </a:r>
            <a:r>
              <a:rPr lang="sk-SK" sz="2000" dirty="0"/>
              <a:t> a triednych fórach. Tieto sociálne siete sa čoraz viac stávajú veľmi populárne v rámci vzdelávacieho systému.</a:t>
            </a:r>
          </a:p>
          <a:p>
            <a:pPr lvl="0" algn="just"/>
            <a:endParaRPr lang="sk-SK" sz="2000" dirty="0"/>
          </a:p>
          <a:p>
            <a:endParaRPr lang="sk-SK" dirty="0"/>
          </a:p>
        </p:txBody>
      </p:sp>
      <p:sp>
        <p:nvSpPr>
          <p:cNvPr id="6" name="BlokTextu 5"/>
          <p:cNvSpPr txBox="1"/>
          <p:nvPr/>
        </p:nvSpPr>
        <p:spPr>
          <a:xfrm>
            <a:off x="34482" y="3789040"/>
            <a:ext cx="8999984" cy="1908215"/>
          </a:xfrm>
          <a:prstGeom prst="rect">
            <a:avLst/>
          </a:prstGeom>
          <a:noFill/>
        </p:spPr>
        <p:txBody>
          <a:bodyPr wrap="square" rtlCol="0">
            <a:spAutoFit/>
          </a:bodyPr>
          <a:lstStyle/>
          <a:p>
            <a:pPr lvl="0"/>
            <a:r>
              <a:rPr lang="sk-SK" sz="2000" b="1" dirty="0"/>
              <a:t>Koníčky</a:t>
            </a:r>
            <a:r>
              <a:rPr lang="sk-SK" sz="2000" dirty="0"/>
              <a:t> - sociálne site zamerané na koníčky </a:t>
            </a:r>
            <a:r>
              <a:rPr lang="sk-SK" sz="2000" dirty="0" smtClean="0"/>
              <a:t>patria medzi najpopulárnejšie </a:t>
            </a:r>
            <a:r>
              <a:rPr lang="sk-SK" sz="2000" dirty="0"/>
              <a:t>z dôvodu, že užívatelia často vykonávajú prieskum o svojich koníčkoch a tak nachádzajú množstvo ľudí z celého sveta, s ktorými majú rovnaké záujmy a rozhodnú sa vytvoriť sociálnu sieť zameranú na svoje koníčky, preto tieto sociálne siete zamerané na koníčky patria medzi najobľúbenejšie.</a:t>
            </a:r>
          </a:p>
          <a:p>
            <a:endParaRPr lang="sk-SK" dirty="0"/>
          </a:p>
        </p:txBody>
      </p:sp>
    </p:spTree>
    <p:extLst>
      <p:ext uri="{BB962C8B-B14F-4D97-AF65-F5344CB8AC3E}">
        <p14:creationId xmlns:p14="http://schemas.microsoft.com/office/powerpoint/2010/main" xmlns="" val="9584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686800" cy="841248"/>
          </a:xfrm>
        </p:spPr>
        <p:txBody>
          <a:bodyPr>
            <a:normAutofit fontScale="90000"/>
          </a:bodyPr>
          <a:lstStyle/>
          <a:p>
            <a:r>
              <a:rPr lang="sk-SK" dirty="0"/>
              <a:t/>
            </a:r>
            <a:br>
              <a:rPr lang="sk-SK" dirty="0"/>
            </a:br>
            <a:r>
              <a:rPr lang="sk-SK" sz="5300" dirty="0"/>
              <a:t>Charakteristika sociálnych sietí</a:t>
            </a:r>
          </a:p>
        </p:txBody>
      </p:sp>
      <p:sp>
        <p:nvSpPr>
          <p:cNvPr id="3" name="BlokTextu 2"/>
          <p:cNvSpPr txBox="1"/>
          <p:nvPr/>
        </p:nvSpPr>
        <p:spPr>
          <a:xfrm>
            <a:off x="323528" y="1196752"/>
            <a:ext cx="8676456" cy="400110"/>
          </a:xfrm>
          <a:prstGeom prst="rect">
            <a:avLst/>
          </a:prstGeom>
          <a:noFill/>
        </p:spPr>
        <p:txBody>
          <a:bodyPr wrap="square" rtlCol="0">
            <a:spAutoFit/>
          </a:bodyPr>
          <a:lstStyle/>
          <a:p>
            <a:r>
              <a:rPr lang="sk-SK" sz="2000" b="1" dirty="0"/>
              <a:t>Typy sociálnych </a:t>
            </a:r>
            <a:r>
              <a:rPr lang="sk-SK" sz="2000" b="1" dirty="0" smtClean="0"/>
              <a:t>sietí:</a:t>
            </a:r>
            <a:endParaRPr lang="sk-SK" sz="2000" dirty="0"/>
          </a:p>
        </p:txBody>
      </p:sp>
      <p:sp>
        <p:nvSpPr>
          <p:cNvPr id="5" name="BlokTextu 4"/>
          <p:cNvSpPr txBox="1"/>
          <p:nvPr/>
        </p:nvSpPr>
        <p:spPr>
          <a:xfrm>
            <a:off x="111898" y="1772816"/>
            <a:ext cx="9036496" cy="1631216"/>
          </a:xfrm>
          <a:prstGeom prst="rect">
            <a:avLst/>
          </a:prstGeom>
          <a:noFill/>
        </p:spPr>
        <p:txBody>
          <a:bodyPr wrap="square" rtlCol="0">
            <a:spAutoFit/>
          </a:bodyPr>
          <a:lstStyle/>
          <a:p>
            <a:pPr lvl="0"/>
            <a:r>
              <a:rPr lang="sk-SK" sz="2000" b="1" dirty="0"/>
              <a:t>Novinky</a:t>
            </a:r>
            <a:r>
              <a:rPr lang="sk-SK" sz="2000" dirty="0"/>
              <a:t> - ďalší populárny druh sociálnej siete je ten, ktorý publikuje "</a:t>
            </a:r>
            <a:r>
              <a:rPr lang="sk-SK" sz="2000" dirty="0" err="1"/>
              <a:t>komunitný</a:t>
            </a:r>
            <a:r>
              <a:rPr lang="sk-SK" sz="2000" dirty="0"/>
              <a:t> obsah". Ide o veľký obsah webových stránok, kde členovia môžu publikovať novinové články, komentáre, alebo čokoľvek iné. Tieto stránky niekedy vytvárajú nejaký zaujímavý obsah, no ak obsah nie je kontrolovaný, môže vytvoriť propagačný blázinec plný reklám.</a:t>
            </a:r>
          </a:p>
        </p:txBody>
      </p:sp>
    </p:spTree>
    <p:extLst>
      <p:ext uri="{BB962C8B-B14F-4D97-AF65-F5344CB8AC3E}">
        <p14:creationId xmlns:p14="http://schemas.microsoft.com/office/powerpoint/2010/main" xmlns="" val="41871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914400"/>
          </a:xfrm>
        </p:spPr>
        <p:txBody>
          <a:bodyPr>
            <a:normAutofit fontScale="90000"/>
          </a:bodyPr>
          <a:lstStyle/>
          <a:p>
            <a:pPr algn="ctr"/>
            <a:r>
              <a:rPr lang="sk-SK" b="1" dirty="0"/>
              <a:t>História vzniku sociálnych sieti</a:t>
            </a:r>
          </a:p>
        </p:txBody>
      </p:sp>
      <p:sp>
        <p:nvSpPr>
          <p:cNvPr id="3" name="BlokTextu 2"/>
          <p:cNvSpPr txBox="1"/>
          <p:nvPr/>
        </p:nvSpPr>
        <p:spPr>
          <a:xfrm>
            <a:off x="70453" y="1490008"/>
            <a:ext cx="8927976" cy="1938992"/>
          </a:xfrm>
          <a:prstGeom prst="rect">
            <a:avLst/>
          </a:prstGeom>
          <a:noFill/>
        </p:spPr>
        <p:txBody>
          <a:bodyPr wrap="square" rtlCol="0">
            <a:spAutoFit/>
          </a:bodyPr>
          <a:lstStyle/>
          <a:p>
            <a:pPr algn="just"/>
            <a:r>
              <a:rPr lang="sk-SK" sz="2000" dirty="0" smtClean="0"/>
              <a:t>Platón v roku 387 </a:t>
            </a:r>
            <a:r>
              <a:rPr lang="sk-SK" sz="2000" dirty="0" err="1" smtClean="0"/>
              <a:t>p.n.l</a:t>
            </a:r>
            <a:r>
              <a:rPr lang="sk-SK" sz="2000" dirty="0" smtClean="0"/>
              <a:t>. založil novú školu orientovanú na skúmanie a vyučovanie filozofie a vied. V Platónovej Akadémii bol hlavnou praktikou dialóg viacerých účastníkov. Premýšľanie a hodnotenie myšlienok bolo vnímané ako cesta ku kritickejšiemu a hlbšiemu porozumeniu problémom. V skutočnosti bola Platónova Akadémia sociálnou sieťou schopnou vykonávať prieskum, ktorý sa sám opravoval.</a:t>
            </a:r>
            <a:endParaRPr lang="sk-SK" sz="2000" dirty="0"/>
          </a:p>
        </p:txBody>
      </p:sp>
      <p:sp>
        <p:nvSpPr>
          <p:cNvPr id="4" name="BlokTextu 3"/>
          <p:cNvSpPr txBox="1"/>
          <p:nvPr/>
        </p:nvSpPr>
        <p:spPr>
          <a:xfrm>
            <a:off x="107504" y="3429000"/>
            <a:ext cx="8892480" cy="1015663"/>
          </a:xfrm>
          <a:prstGeom prst="rect">
            <a:avLst/>
          </a:prstGeom>
          <a:noFill/>
        </p:spPr>
        <p:txBody>
          <a:bodyPr wrap="square" rtlCol="0">
            <a:spAutoFit/>
          </a:bodyPr>
          <a:lstStyle/>
          <a:p>
            <a:r>
              <a:rPr lang="sk-SK" sz="2000" dirty="0"/>
              <a:t>Prvá digitálna sociálna </a:t>
            </a:r>
            <a:r>
              <a:rPr lang="sk-SK" sz="2000" dirty="0" smtClean="0"/>
              <a:t>sieť podľa wikipédie, </a:t>
            </a:r>
            <a:r>
              <a:rPr lang="sk-SK" sz="2000" dirty="0"/>
              <a:t>bol projekt </a:t>
            </a:r>
            <a:r>
              <a:rPr lang="sk-SK" sz="2000" dirty="0" err="1"/>
              <a:t>Sixdegress</a:t>
            </a:r>
            <a:r>
              <a:rPr lang="sk-SK" sz="2000" dirty="0"/>
              <a:t> , spustený v roku 1997. V rámci tejto siete si </a:t>
            </a:r>
            <a:r>
              <a:rPr lang="sk-SK" sz="2000" dirty="0" smtClean="0"/>
              <a:t>užívatelia </a:t>
            </a:r>
            <a:r>
              <a:rPr lang="sk-SK" sz="2000" dirty="0"/>
              <a:t>mohli vytvoriť svoj osobný profil, zoznam priateľov. Neskôr mohli prechádzať zoznamy svojich priateľov</a:t>
            </a:r>
          </a:p>
        </p:txBody>
      </p:sp>
      <p:sp>
        <p:nvSpPr>
          <p:cNvPr id="5" name="BlokTextu 4"/>
          <p:cNvSpPr txBox="1"/>
          <p:nvPr/>
        </p:nvSpPr>
        <p:spPr>
          <a:xfrm>
            <a:off x="0" y="4821306"/>
            <a:ext cx="9116077" cy="769441"/>
          </a:xfrm>
          <a:prstGeom prst="rect">
            <a:avLst/>
          </a:prstGeom>
          <a:noFill/>
        </p:spPr>
        <p:txBody>
          <a:bodyPr wrap="square" rtlCol="0">
            <a:spAutoFit/>
          </a:bodyPr>
          <a:lstStyle/>
          <a:p>
            <a:pPr algn="ctr"/>
            <a:r>
              <a:rPr lang="sk-SK" sz="2400" dirty="0"/>
              <a:t>Sieť skončila v roku 2000. Podľa autorov projektu predbehla dobu</a:t>
            </a:r>
            <a:r>
              <a:rPr lang="sk-SK" sz="2000" dirty="0"/>
              <a:t>.</a:t>
            </a:r>
          </a:p>
          <a:p>
            <a:endParaRPr lang="sk-SK" sz="2000" dirty="0"/>
          </a:p>
        </p:txBody>
      </p:sp>
    </p:spTree>
    <p:extLst>
      <p:ext uri="{BB962C8B-B14F-4D97-AF65-F5344CB8AC3E}">
        <p14:creationId xmlns:p14="http://schemas.microsoft.com/office/powerpoint/2010/main" xmlns="" val="12340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352" y="211488"/>
            <a:ext cx="8686800" cy="841248"/>
          </a:xfrm>
        </p:spPr>
        <p:txBody>
          <a:bodyPr>
            <a:normAutofit fontScale="90000"/>
          </a:bodyPr>
          <a:lstStyle/>
          <a:p>
            <a:pPr algn="ctr"/>
            <a:r>
              <a:rPr lang="sk-SK" dirty="0"/>
              <a:t/>
            </a:r>
            <a:br>
              <a:rPr lang="sk-SK" dirty="0"/>
            </a:br>
            <a:endParaRPr lang="sk-SK" sz="4900" dirty="0"/>
          </a:p>
        </p:txBody>
      </p:sp>
      <p:sp>
        <p:nvSpPr>
          <p:cNvPr id="5" name="BlokTextu 4"/>
          <p:cNvSpPr txBox="1"/>
          <p:nvPr/>
        </p:nvSpPr>
        <p:spPr>
          <a:xfrm>
            <a:off x="107504" y="1052736"/>
            <a:ext cx="9036496" cy="5632311"/>
          </a:xfrm>
          <a:prstGeom prst="rect">
            <a:avLst/>
          </a:prstGeom>
          <a:noFill/>
        </p:spPr>
        <p:txBody>
          <a:bodyPr wrap="square" rtlCol="0">
            <a:spAutoFit/>
          </a:bodyPr>
          <a:lstStyle/>
          <a:p>
            <a:pPr algn="ctr"/>
            <a:r>
              <a:rPr lang="sk-SK" sz="2000" b="1" dirty="0" smtClean="0">
                <a:solidFill>
                  <a:srgbClr val="FFFF00"/>
                </a:solidFill>
                <a:hlinkClick r:id="rId2"/>
              </a:rPr>
              <a:t>Wikipédia</a:t>
            </a:r>
            <a:endParaRPr lang="sk-SK" sz="2000" b="1" dirty="0" smtClean="0">
              <a:solidFill>
                <a:srgbClr val="FFFF00"/>
              </a:solidFill>
              <a:hlinkClick r:id="rId3"/>
            </a:endParaRPr>
          </a:p>
          <a:p>
            <a:pPr algn="ctr"/>
            <a:r>
              <a:rPr lang="sk-SK" sz="2000" b="1" dirty="0" err="1" smtClean="0">
                <a:solidFill>
                  <a:srgbClr val="FFFF00"/>
                </a:solidFill>
                <a:hlinkClick r:id="rId4"/>
              </a:rPr>
              <a:t>Google</a:t>
            </a:r>
            <a:endParaRPr lang="sk-SK" sz="2000" b="1" dirty="0" smtClean="0">
              <a:solidFill>
                <a:srgbClr val="FFFF00"/>
              </a:solidFill>
              <a:hlinkClick r:id="rId3"/>
            </a:endParaRPr>
          </a:p>
          <a:p>
            <a:pPr algn="ctr"/>
            <a:r>
              <a:rPr lang="sk-SK" sz="2000" b="1" dirty="0" err="1" smtClean="0">
                <a:solidFill>
                  <a:srgbClr val="FFFF00"/>
                </a:solidFill>
                <a:hlinkClick r:id="rId5"/>
              </a:rPr>
              <a:t>Yotube</a:t>
            </a:r>
            <a:endParaRPr lang="sk-SK" sz="2000" b="1" dirty="0" smtClean="0">
              <a:solidFill>
                <a:srgbClr val="FFFF00"/>
              </a:solidFill>
              <a:hlinkClick r:id="rId3"/>
            </a:endParaRPr>
          </a:p>
          <a:p>
            <a:pPr algn="ctr"/>
            <a:r>
              <a:rPr lang="sk-SK" sz="2000" b="1" dirty="0" err="1" smtClean="0">
                <a:solidFill>
                  <a:srgbClr val="FFFF00"/>
                </a:solidFill>
                <a:hlinkClick r:id="rId3"/>
              </a:rPr>
              <a:t>Pokec</a:t>
            </a:r>
            <a:r>
              <a:rPr lang="sk-SK" sz="2000" b="1" dirty="0" smtClean="0">
                <a:solidFill>
                  <a:srgbClr val="FFFF00"/>
                </a:solidFill>
                <a:hlinkClick r:id="rId3"/>
              </a:rPr>
              <a:t> </a:t>
            </a:r>
          </a:p>
          <a:p>
            <a:pPr algn="ctr"/>
            <a:r>
              <a:rPr lang="sk-SK" sz="2000" b="1" dirty="0" err="1" smtClean="0">
                <a:solidFill>
                  <a:srgbClr val="FFFF00"/>
                </a:solidFill>
                <a:hlinkClick r:id="rId6"/>
              </a:rPr>
              <a:t>Spoluziaci</a:t>
            </a:r>
            <a:endParaRPr lang="sk-SK" sz="2000" b="1" dirty="0" smtClean="0">
              <a:solidFill>
                <a:srgbClr val="FFFF00"/>
              </a:solidFill>
              <a:hlinkClick r:id="rId3"/>
            </a:endParaRPr>
          </a:p>
          <a:p>
            <a:pPr algn="ctr"/>
            <a:r>
              <a:rPr lang="sk-SK" sz="2000" b="1" dirty="0" err="1" smtClean="0">
                <a:solidFill>
                  <a:srgbClr val="FFFF00"/>
                </a:solidFill>
                <a:hlinkClick r:id="rId3"/>
              </a:rPr>
              <a:t>Facebook</a:t>
            </a:r>
            <a:endParaRPr lang="sk-SK" sz="2000" b="1" dirty="0" smtClean="0">
              <a:solidFill>
                <a:srgbClr val="FFFF00"/>
              </a:solidFill>
            </a:endParaRPr>
          </a:p>
          <a:p>
            <a:pPr algn="ctr"/>
            <a:r>
              <a:rPr lang="sk-SK" sz="2000" b="1" dirty="0" err="1" smtClean="0">
                <a:solidFill>
                  <a:srgbClr val="FFFF00"/>
                </a:solidFill>
                <a:hlinkClick r:id="rId7"/>
              </a:rPr>
              <a:t>Myspace</a:t>
            </a:r>
            <a:endParaRPr lang="sk-SK" sz="2000" b="1" dirty="0" smtClean="0">
              <a:solidFill>
                <a:srgbClr val="FFFF00"/>
              </a:solidFill>
            </a:endParaRPr>
          </a:p>
          <a:p>
            <a:pPr algn="ctr"/>
            <a:r>
              <a:rPr lang="sk-SK" sz="2000" b="1" dirty="0" err="1" smtClean="0">
                <a:solidFill>
                  <a:srgbClr val="FFFF00"/>
                </a:solidFill>
                <a:hlinkClick r:id="rId8"/>
              </a:rPr>
              <a:t>LinkedIn</a:t>
            </a:r>
            <a:endParaRPr lang="sk-SK" sz="2000" b="1" dirty="0" smtClean="0">
              <a:solidFill>
                <a:srgbClr val="FFFF00"/>
              </a:solidFill>
            </a:endParaRPr>
          </a:p>
          <a:p>
            <a:pPr algn="ctr"/>
            <a:r>
              <a:rPr lang="sk-SK" sz="2000" b="1" dirty="0" err="1" smtClean="0">
                <a:solidFill>
                  <a:srgbClr val="FFFF00"/>
                </a:solidFill>
                <a:hlinkClick r:id="rId9"/>
              </a:rPr>
              <a:t>Orkut</a:t>
            </a:r>
            <a:r>
              <a:rPr lang="sk-SK" sz="2000" b="1" dirty="0" smtClean="0">
                <a:solidFill>
                  <a:srgbClr val="FFFF00"/>
                </a:solidFill>
                <a:hlinkClick r:id="rId9"/>
              </a:rPr>
              <a:t> (</a:t>
            </a:r>
            <a:r>
              <a:rPr lang="sk-SK" sz="2000" b="1" dirty="0" err="1" smtClean="0">
                <a:solidFill>
                  <a:srgbClr val="FFFF00"/>
                </a:solidFill>
                <a:hlinkClick r:id="rId9"/>
              </a:rPr>
              <a:t>Google</a:t>
            </a:r>
            <a:r>
              <a:rPr lang="sk-SK" sz="2000" b="1" dirty="0" smtClean="0">
                <a:solidFill>
                  <a:srgbClr val="FFFF00"/>
                </a:solidFill>
                <a:hlinkClick r:id="rId9"/>
              </a:rPr>
              <a:t>)</a:t>
            </a:r>
            <a:endParaRPr lang="sk-SK" sz="2000" b="1" dirty="0" smtClean="0">
              <a:solidFill>
                <a:srgbClr val="FFFF00"/>
              </a:solidFill>
            </a:endParaRPr>
          </a:p>
          <a:p>
            <a:pPr algn="ctr"/>
            <a:r>
              <a:rPr lang="sk-SK" sz="2000" b="1" dirty="0" smtClean="0">
                <a:solidFill>
                  <a:srgbClr val="FFFF00"/>
                </a:solidFill>
                <a:hlinkClick r:id="rId10"/>
              </a:rPr>
              <a:t>Hi5</a:t>
            </a:r>
            <a:endParaRPr lang="sk-SK" sz="2000" b="1" dirty="0" smtClean="0">
              <a:solidFill>
                <a:srgbClr val="FFFF00"/>
              </a:solidFill>
            </a:endParaRPr>
          </a:p>
          <a:p>
            <a:pPr algn="ctr"/>
            <a:r>
              <a:rPr lang="sk-SK" sz="2000" b="1" dirty="0" err="1" smtClean="0">
                <a:solidFill>
                  <a:srgbClr val="FFFF00"/>
                </a:solidFill>
                <a:hlinkClick r:id="rId11"/>
              </a:rPr>
              <a:t>netLog</a:t>
            </a:r>
            <a:endParaRPr lang="sk-SK" sz="2000" b="1" dirty="0" smtClean="0">
              <a:solidFill>
                <a:srgbClr val="FFFF00"/>
              </a:solidFill>
            </a:endParaRPr>
          </a:p>
          <a:p>
            <a:pPr algn="ctr"/>
            <a:r>
              <a:rPr lang="sk-SK" sz="2000" b="1" dirty="0" err="1" smtClean="0">
                <a:solidFill>
                  <a:srgbClr val="FFFF00"/>
                </a:solidFill>
                <a:hlinkClick r:id="rId12"/>
              </a:rPr>
              <a:t>Twitter</a:t>
            </a:r>
            <a:endParaRPr lang="sk-SK" sz="2000" b="1" dirty="0" smtClean="0">
              <a:solidFill>
                <a:srgbClr val="FFFF00"/>
              </a:solidFill>
            </a:endParaRPr>
          </a:p>
          <a:p>
            <a:pPr algn="ctr"/>
            <a:r>
              <a:rPr lang="sk-SK" sz="2000" b="1" dirty="0" err="1" smtClean="0">
                <a:solidFill>
                  <a:srgbClr val="FFFF00"/>
                </a:solidFill>
                <a:hlinkClick r:id="rId13"/>
              </a:rPr>
              <a:t>The</a:t>
            </a:r>
            <a:r>
              <a:rPr lang="sk-SK" sz="2000" b="1" dirty="0" smtClean="0">
                <a:solidFill>
                  <a:srgbClr val="FFFF00"/>
                </a:solidFill>
                <a:hlinkClick r:id="rId13"/>
              </a:rPr>
              <a:t> </a:t>
            </a:r>
            <a:r>
              <a:rPr lang="sk-SK" sz="2000" b="1" dirty="0" err="1" smtClean="0">
                <a:solidFill>
                  <a:srgbClr val="FFFF00"/>
                </a:solidFill>
                <a:hlinkClick r:id="rId13"/>
              </a:rPr>
              <a:t>Diaspora</a:t>
            </a:r>
            <a:r>
              <a:rPr lang="sk-SK" sz="2000" b="1" dirty="0" smtClean="0">
                <a:solidFill>
                  <a:srgbClr val="FFFF00"/>
                </a:solidFill>
                <a:hlinkClick r:id="rId13"/>
              </a:rPr>
              <a:t>* Project</a:t>
            </a:r>
            <a:endParaRPr lang="sk-SK" sz="2000" b="1" dirty="0" smtClean="0">
              <a:solidFill>
                <a:srgbClr val="FFFF00"/>
              </a:solidFill>
            </a:endParaRPr>
          </a:p>
          <a:p>
            <a:pPr algn="ctr"/>
            <a:r>
              <a:rPr lang="sk-SK" sz="2000" b="1" dirty="0" err="1" smtClean="0">
                <a:solidFill>
                  <a:srgbClr val="FFFF00"/>
                </a:solidFill>
                <a:hlinkClick r:id="rId14"/>
              </a:rPr>
              <a:t>GigaCast</a:t>
            </a:r>
            <a:endParaRPr lang="sk-SK" sz="2000" b="1" dirty="0" smtClean="0">
              <a:solidFill>
                <a:srgbClr val="FFFF00"/>
              </a:solidFill>
            </a:endParaRPr>
          </a:p>
          <a:p>
            <a:pPr algn="ctr"/>
            <a:r>
              <a:rPr lang="sk-SK" sz="2000" b="1" dirty="0" err="1" smtClean="0">
                <a:solidFill>
                  <a:srgbClr val="FFFF00"/>
                </a:solidFill>
                <a:hlinkClick r:id="rId15"/>
              </a:rPr>
              <a:t>Greenieplanet</a:t>
            </a:r>
            <a:endParaRPr lang="sk-SK" sz="2000" b="1" dirty="0" smtClean="0">
              <a:solidFill>
                <a:srgbClr val="FFFF00"/>
              </a:solidFill>
            </a:endParaRPr>
          </a:p>
          <a:p>
            <a:pPr algn="ctr"/>
            <a:r>
              <a:rPr lang="sk-SK" sz="2000" b="1" dirty="0" err="1" smtClean="0">
                <a:solidFill>
                  <a:srgbClr val="FFFF00"/>
                </a:solidFill>
                <a:hlinkClick r:id="rId16"/>
              </a:rPr>
              <a:t>Bebo</a:t>
            </a:r>
            <a:endParaRPr lang="sk-SK" sz="2000" b="1" dirty="0" smtClean="0">
              <a:solidFill>
                <a:srgbClr val="FFFF00"/>
              </a:solidFill>
            </a:endParaRPr>
          </a:p>
          <a:p>
            <a:pPr algn="ctr"/>
            <a:r>
              <a:rPr lang="sk-SK" sz="2000" b="1" dirty="0" err="1" smtClean="0">
                <a:solidFill>
                  <a:srgbClr val="FFFF00"/>
                </a:solidFill>
                <a:hlinkClick r:id="rId17"/>
              </a:rPr>
              <a:t>Habbo</a:t>
            </a:r>
            <a:endParaRPr lang="sk-SK" sz="2000" b="1" dirty="0" smtClean="0">
              <a:solidFill>
                <a:srgbClr val="FFFF00"/>
              </a:solidFill>
            </a:endParaRPr>
          </a:p>
          <a:p>
            <a:pPr lvl="0"/>
            <a:endParaRPr lang="sk-SK" sz="2000" dirty="0"/>
          </a:p>
        </p:txBody>
      </p:sp>
      <p:sp>
        <p:nvSpPr>
          <p:cNvPr id="3" name="BlokTextu 2"/>
          <p:cNvSpPr txBox="1"/>
          <p:nvPr/>
        </p:nvSpPr>
        <p:spPr>
          <a:xfrm>
            <a:off x="755576" y="53202"/>
            <a:ext cx="7488832" cy="1046440"/>
          </a:xfrm>
          <a:prstGeom prst="rect">
            <a:avLst/>
          </a:prstGeom>
          <a:noFill/>
        </p:spPr>
        <p:txBody>
          <a:bodyPr wrap="square" rtlCol="0">
            <a:spAutoFit/>
          </a:bodyPr>
          <a:lstStyle/>
          <a:p>
            <a:pPr algn="ctr"/>
            <a:r>
              <a:rPr lang="sk-SK" sz="4400" dirty="0">
                <a:solidFill>
                  <a:srgbClr val="FF0000"/>
                </a:solidFill>
              </a:rPr>
              <a:t>Sociálne siete a internet</a:t>
            </a:r>
            <a:r>
              <a:rPr lang="sk-SK" sz="4400" dirty="0"/>
              <a:t>.</a:t>
            </a:r>
            <a:r>
              <a:rPr lang="sk-SK" dirty="0"/>
              <a:t/>
            </a:r>
            <a:br>
              <a:rPr lang="sk-SK" dirty="0"/>
            </a:br>
            <a:endParaRPr lang="sk-SK" dirty="0"/>
          </a:p>
        </p:txBody>
      </p:sp>
    </p:spTree>
    <p:extLst>
      <p:ext uri="{BB962C8B-B14F-4D97-AF65-F5344CB8AC3E}">
        <p14:creationId xmlns:p14="http://schemas.microsoft.com/office/powerpoint/2010/main" xmlns="" val="2039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686800" cy="841248"/>
          </a:xfrm>
        </p:spPr>
        <p:txBody>
          <a:bodyPr/>
          <a:lstStyle/>
          <a:p>
            <a:pPr algn="ctr"/>
            <a:r>
              <a:rPr lang="sk-SK" dirty="0"/>
              <a:t>Nástroje sociálnych sietí</a:t>
            </a:r>
          </a:p>
        </p:txBody>
      </p:sp>
      <p:sp>
        <p:nvSpPr>
          <p:cNvPr id="3" name="BlokTextu 2"/>
          <p:cNvSpPr txBox="1"/>
          <p:nvPr/>
        </p:nvSpPr>
        <p:spPr>
          <a:xfrm>
            <a:off x="-1" y="1484785"/>
            <a:ext cx="9036497" cy="3785652"/>
          </a:xfrm>
          <a:prstGeom prst="rect">
            <a:avLst/>
          </a:prstGeom>
          <a:noFill/>
        </p:spPr>
        <p:txBody>
          <a:bodyPr wrap="square" rtlCol="0">
            <a:spAutoFit/>
          </a:bodyPr>
          <a:lstStyle/>
          <a:p>
            <a:pPr marL="342900" indent="-342900">
              <a:buFont typeface="Arial" pitchFamily="34" charset="0"/>
              <a:buChar char="•"/>
            </a:pPr>
            <a:r>
              <a:rPr lang="sk-SK" sz="2000" dirty="0" err="1" smtClean="0"/>
              <a:t>Blog</a:t>
            </a:r>
            <a:r>
              <a:rPr lang="sk-SK" sz="2000" dirty="0" smtClean="0"/>
              <a:t> - </a:t>
            </a:r>
            <a:r>
              <a:rPr lang="sk-SK" sz="2000" b="1" dirty="0" err="1"/>
              <a:t>Weblog</a:t>
            </a:r>
            <a:r>
              <a:rPr lang="sk-SK" sz="2000" dirty="0"/>
              <a:t> (z anglického </a:t>
            </a:r>
            <a:r>
              <a:rPr lang="sk-SK" sz="2000" i="1" dirty="0"/>
              <a:t>web log</a:t>
            </a:r>
            <a:r>
              <a:rPr lang="sk-SK" sz="2000" dirty="0"/>
              <a:t> – doslova: </a:t>
            </a:r>
            <a:r>
              <a:rPr lang="sk-SK" sz="2000" i="1" dirty="0"/>
              <a:t>webový denník</a:t>
            </a:r>
            <a:r>
              <a:rPr lang="sk-SK" sz="2000" dirty="0"/>
              <a:t>) alebo skrátene a neformálnejšie </a:t>
            </a:r>
            <a:r>
              <a:rPr lang="sk-SK" sz="2000" b="1" dirty="0" err="1"/>
              <a:t>blog</a:t>
            </a:r>
            <a:r>
              <a:rPr lang="sk-SK" sz="2000" dirty="0"/>
              <a:t> je </a:t>
            </a:r>
            <a:r>
              <a:rPr lang="sk-SK" sz="2000" u="sng" dirty="0"/>
              <a:t>webová aplikácia</a:t>
            </a:r>
            <a:r>
              <a:rPr lang="sk-SK" sz="2000" dirty="0"/>
              <a:t> obsahujúca chronologicky zoradené </a:t>
            </a:r>
            <a:r>
              <a:rPr lang="sk-SK" sz="2000" dirty="0" smtClean="0"/>
              <a:t>príspevky. </a:t>
            </a:r>
          </a:p>
          <a:p>
            <a:pPr marL="342900" indent="-342900">
              <a:buFont typeface="Arial" pitchFamily="34" charset="0"/>
              <a:buChar char="•"/>
            </a:pPr>
            <a:r>
              <a:rPr lang="sk-SK" sz="2000" dirty="0" err="1" smtClean="0"/>
              <a:t>Blog</a:t>
            </a:r>
            <a:r>
              <a:rPr lang="sk-SK" sz="2000" dirty="0" smtClean="0"/>
              <a:t> je nekonvenčným zdrojom informácie, nepodlieha tlaku finančných skupín ani tlaku politikov.</a:t>
            </a:r>
          </a:p>
          <a:p>
            <a:pPr marL="342900" indent="-342900">
              <a:buFont typeface="Arial" pitchFamily="34" charset="0"/>
              <a:buChar char="•"/>
            </a:pPr>
            <a:r>
              <a:rPr lang="sk-SK" sz="2000" dirty="0" err="1" smtClean="0"/>
              <a:t>Blog</a:t>
            </a:r>
            <a:r>
              <a:rPr lang="sk-SK" sz="2000" dirty="0" smtClean="0"/>
              <a:t> začína fungovať ako nástroj dosiahnutia vyváženosti spravodajstva.</a:t>
            </a:r>
          </a:p>
          <a:p>
            <a:pPr marL="342900" indent="-342900">
              <a:buFont typeface="Arial" pitchFamily="34" charset="0"/>
              <a:buChar char="•"/>
            </a:pPr>
            <a:r>
              <a:rPr lang="sk-SK" sz="2000" dirty="0" err="1" smtClean="0"/>
              <a:t>Blog</a:t>
            </a:r>
            <a:r>
              <a:rPr lang="sk-SK" sz="2000" dirty="0" smtClean="0"/>
              <a:t> sa môže stať cenným zdrojom noviniek, trendov, postojov, nielen pre čitateľov </a:t>
            </a:r>
            <a:r>
              <a:rPr lang="sk-SK" sz="2000" dirty="0" err="1" smtClean="0"/>
              <a:t>blogu</a:t>
            </a:r>
            <a:r>
              <a:rPr lang="sk-SK" sz="2000" dirty="0" smtClean="0"/>
              <a:t>, ale paradoxne aj pre klasické médiá – dalo by sa povedať, že </a:t>
            </a:r>
            <a:r>
              <a:rPr lang="sk-SK" sz="2000" dirty="0" err="1" smtClean="0"/>
              <a:t>blog</a:t>
            </a:r>
            <a:r>
              <a:rPr lang="sk-SK" sz="2000" dirty="0" smtClean="0"/>
              <a:t> je akousi novodobou obdobou tlačovej agentúry.</a:t>
            </a:r>
          </a:p>
          <a:p>
            <a:pPr marL="342900" indent="-342900">
              <a:buFont typeface="Arial" pitchFamily="34" charset="0"/>
              <a:buChar char="•"/>
            </a:pPr>
            <a:r>
              <a:rPr lang="sk-SK" sz="2000" smtClean="0"/>
              <a:t>Blogovanie</a:t>
            </a:r>
            <a:r>
              <a:rPr lang="sk-SK" sz="2000" dirty="0" smtClean="0"/>
              <a:t> by malo zjednodušiť prístup k znalostiam.</a:t>
            </a:r>
          </a:p>
          <a:p>
            <a:endParaRPr lang="sk-SK" sz="2000" dirty="0"/>
          </a:p>
          <a:p>
            <a:endParaRPr lang="sk-SK" sz="2000" dirty="0"/>
          </a:p>
        </p:txBody>
      </p:sp>
    </p:spTree>
    <p:extLst>
      <p:ext uri="{BB962C8B-B14F-4D97-AF65-F5344CB8AC3E}">
        <p14:creationId xmlns:p14="http://schemas.microsoft.com/office/powerpoint/2010/main" xmlns="" val="11624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686800" cy="841248"/>
          </a:xfrm>
        </p:spPr>
        <p:txBody>
          <a:bodyPr/>
          <a:lstStyle/>
          <a:p>
            <a:pPr algn="ctr"/>
            <a:r>
              <a:rPr lang="sk-SK" dirty="0"/>
              <a:t>Nástroje sociálnych sietí</a:t>
            </a:r>
          </a:p>
        </p:txBody>
      </p:sp>
      <p:sp>
        <p:nvSpPr>
          <p:cNvPr id="3" name="BlokTextu 2"/>
          <p:cNvSpPr txBox="1"/>
          <p:nvPr/>
        </p:nvSpPr>
        <p:spPr>
          <a:xfrm>
            <a:off x="-1" y="1484785"/>
            <a:ext cx="9036497" cy="1323439"/>
          </a:xfrm>
          <a:prstGeom prst="rect">
            <a:avLst/>
          </a:prstGeom>
          <a:noFill/>
        </p:spPr>
        <p:txBody>
          <a:bodyPr wrap="square" rtlCol="0">
            <a:spAutoFit/>
          </a:bodyPr>
          <a:lstStyle/>
          <a:p>
            <a:r>
              <a:rPr lang="sk-SK" sz="2000" dirty="0" smtClean="0"/>
              <a:t>Diskusná skupina - </a:t>
            </a:r>
            <a:r>
              <a:rPr lang="sk-SK" sz="2000" b="1" dirty="0" smtClean="0"/>
              <a:t>Online fórum</a:t>
            </a:r>
            <a:r>
              <a:rPr lang="sk-SK" sz="2000" dirty="0" smtClean="0"/>
              <a:t> -</a:t>
            </a:r>
            <a:r>
              <a:rPr lang="sk-SK" sz="2000" b="1" dirty="0" smtClean="0"/>
              <a:t>elektronická, nástenka -</a:t>
            </a:r>
            <a:r>
              <a:rPr lang="sk-SK" sz="2000" dirty="0" smtClean="0"/>
              <a:t> je organizované virtuálne miesto asynchrónnych online diskusií, teda akýkoľvek typ "miesta", na ktorom sú zhromaždené a zobrazené príspevky umiestnené na internet používateľmi v rámci vzájomnej asynchrónnej textovej diskusie medzi online spojenými prístrojmi. </a:t>
            </a:r>
            <a:endParaRPr lang="sk-SK" sz="2000" dirty="0"/>
          </a:p>
        </p:txBody>
      </p:sp>
      <p:sp>
        <p:nvSpPr>
          <p:cNvPr id="4" name="BlokTextu 3"/>
          <p:cNvSpPr txBox="1"/>
          <p:nvPr/>
        </p:nvSpPr>
        <p:spPr>
          <a:xfrm>
            <a:off x="110072" y="3573016"/>
            <a:ext cx="9036497" cy="707886"/>
          </a:xfrm>
          <a:prstGeom prst="rect">
            <a:avLst/>
          </a:prstGeom>
          <a:noFill/>
        </p:spPr>
        <p:txBody>
          <a:bodyPr wrap="square" rtlCol="0">
            <a:spAutoFit/>
          </a:bodyPr>
          <a:lstStyle/>
          <a:p>
            <a:r>
              <a:rPr lang="sk-SK" sz="2000" b="1" dirty="0" smtClean="0"/>
              <a:t>Chatovacia miestnosť </a:t>
            </a:r>
            <a:r>
              <a:rPr lang="sk-SK" sz="2000" dirty="0" smtClean="0"/>
              <a:t>(</a:t>
            </a:r>
            <a:r>
              <a:rPr lang="sk-SK" sz="2000" dirty="0" err="1" smtClean="0"/>
              <a:t>chat</a:t>
            </a:r>
            <a:r>
              <a:rPr lang="sk-SK" sz="2000" dirty="0" smtClean="0"/>
              <a:t> </a:t>
            </a:r>
            <a:r>
              <a:rPr lang="sk-SK" sz="2000" dirty="0" err="1" smtClean="0"/>
              <a:t>room</a:t>
            </a:r>
            <a:r>
              <a:rPr lang="sk-SK" sz="2000" dirty="0" smtClean="0"/>
              <a:t>) sa od vyššie uvedených termínov odlišuje tým, že tu diskusia prebieha (takmer) v reálnom čase, čiže je synchrónne.</a:t>
            </a:r>
            <a:endParaRPr lang="sk-SK" sz="2000" dirty="0"/>
          </a:p>
        </p:txBody>
      </p:sp>
    </p:spTree>
    <p:extLst>
      <p:ext uri="{BB962C8B-B14F-4D97-AF65-F5344CB8AC3E}">
        <p14:creationId xmlns:p14="http://schemas.microsoft.com/office/powerpoint/2010/main" xmlns="" val="15111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3447" y="692696"/>
            <a:ext cx="8229600" cy="914400"/>
          </a:xfrm>
        </p:spPr>
        <p:txBody>
          <a:bodyPr/>
          <a:lstStyle/>
          <a:p>
            <a:pPr algn="ctr"/>
            <a:r>
              <a:rPr lang="sk-SK" dirty="0" err="1" smtClean="0"/>
              <a:t>WiKipédia</a:t>
            </a:r>
            <a:endParaRPr lang="sk-SK" dirty="0"/>
          </a:p>
        </p:txBody>
      </p:sp>
      <p:sp>
        <p:nvSpPr>
          <p:cNvPr id="3" name="BlokTextu 2"/>
          <p:cNvSpPr txBox="1"/>
          <p:nvPr/>
        </p:nvSpPr>
        <p:spPr>
          <a:xfrm>
            <a:off x="10344" y="1473966"/>
            <a:ext cx="9036496" cy="1015663"/>
          </a:xfrm>
          <a:prstGeom prst="rect">
            <a:avLst/>
          </a:prstGeom>
          <a:noFill/>
        </p:spPr>
        <p:txBody>
          <a:bodyPr wrap="square" rtlCol="0">
            <a:spAutoFit/>
          </a:bodyPr>
          <a:lstStyle/>
          <a:p>
            <a:r>
              <a:rPr lang="sk-SK" sz="2000" dirty="0"/>
              <a:t>Wikipédia má pôvod v Nupedii. Začala totiž ako doplnkový projekt </a:t>
            </a:r>
            <a:r>
              <a:rPr lang="sk-SK" sz="2000" dirty="0" err="1"/>
              <a:t>Nupedie</a:t>
            </a:r>
            <a:r>
              <a:rPr lang="sk-SK" sz="2000" dirty="0"/>
              <a:t>, bezplatnej online encyklopédie, ktorej články boli vytvárané odborníkmi. </a:t>
            </a:r>
            <a:r>
              <a:rPr lang="sk-SK" sz="2000" dirty="0" err="1"/>
              <a:t>Nupedia</a:t>
            </a:r>
            <a:r>
              <a:rPr lang="sk-SK" sz="2000" dirty="0"/>
              <a:t> bola založená 9. marca 2000 a bola vo vlastníctve internetovej spoločnosti Bomis, </a:t>
            </a:r>
            <a:r>
              <a:rPr lang="sk-SK" sz="2000" dirty="0" err="1"/>
              <a:t>Inc</a:t>
            </a:r>
            <a:r>
              <a:rPr lang="sk-SK" sz="2000" dirty="0"/>
              <a:t>.</a:t>
            </a:r>
          </a:p>
        </p:txBody>
      </p:sp>
      <p:sp>
        <p:nvSpPr>
          <p:cNvPr id="5" name="BlokTextu 4"/>
          <p:cNvSpPr txBox="1"/>
          <p:nvPr/>
        </p:nvSpPr>
        <p:spPr>
          <a:xfrm>
            <a:off x="10344" y="3068960"/>
            <a:ext cx="9036496" cy="707886"/>
          </a:xfrm>
          <a:prstGeom prst="rect">
            <a:avLst/>
          </a:prstGeom>
          <a:noFill/>
        </p:spPr>
        <p:txBody>
          <a:bodyPr wrap="square" rtlCol="0">
            <a:spAutoFit/>
          </a:bodyPr>
          <a:lstStyle/>
          <a:p>
            <a:r>
              <a:rPr lang="sk-SK" sz="2000" dirty="0"/>
              <a:t>Vedúcimi postavami boli Jimmy Wales, Bomis </a:t>
            </a:r>
            <a:r>
              <a:rPr lang="sk-SK" sz="2000" dirty="0" smtClean="0"/>
              <a:t>CEO a </a:t>
            </a:r>
            <a:r>
              <a:rPr lang="sk-SK" sz="2000" dirty="0"/>
              <a:t>šéfredaktor pre </a:t>
            </a:r>
            <a:r>
              <a:rPr lang="sk-SK" sz="2000" dirty="0" err="1"/>
              <a:t>Nupediu</a:t>
            </a:r>
            <a:r>
              <a:rPr lang="sk-SK" sz="2000" dirty="0"/>
              <a:t> a neskôr aj </a:t>
            </a:r>
            <a:r>
              <a:rPr lang="sk-SK" sz="2000" dirty="0" err="1"/>
              <a:t>Wikipédiu</a:t>
            </a:r>
            <a:r>
              <a:rPr lang="sk-SK" sz="2000" dirty="0"/>
              <a:t> Larry </a:t>
            </a:r>
            <a:r>
              <a:rPr lang="sk-SK" sz="2000" dirty="0" err="1" smtClean="0"/>
              <a:t>Sanger</a:t>
            </a:r>
            <a:r>
              <a:rPr lang="sk-SK" sz="2000" u="sng" dirty="0" smtClean="0"/>
              <a:t>.</a:t>
            </a:r>
            <a:endParaRPr lang="sk-SK" sz="2000" dirty="0"/>
          </a:p>
        </p:txBody>
      </p:sp>
      <p:sp>
        <p:nvSpPr>
          <p:cNvPr id="6" name="BlokTextu 5"/>
          <p:cNvSpPr txBox="1"/>
          <p:nvPr/>
        </p:nvSpPr>
        <p:spPr>
          <a:xfrm>
            <a:off x="10344" y="4077072"/>
            <a:ext cx="8964487" cy="707886"/>
          </a:xfrm>
          <a:prstGeom prst="rect">
            <a:avLst/>
          </a:prstGeom>
          <a:noFill/>
        </p:spPr>
        <p:txBody>
          <a:bodyPr wrap="square" rtlCol="0">
            <a:spAutoFit/>
          </a:bodyPr>
          <a:lstStyle/>
          <a:p>
            <a:r>
              <a:rPr lang="sk-SK" sz="2000" dirty="0" err="1"/>
              <a:t>Sanger</a:t>
            </a:r>
            <a:r>
              <a:rPr lang="sk-SK" sz="2000" dirty="0"/>
              <a:t> opísal </a:t>
            </a:r>
            <a:r>
              <a:rPr lang="sk-SK" sz="2000" dirty="0" err="1"/>
              <a:t>Nupediu</a:t>
            </a:r>
            <a:r>
              <a:rPr lang="sk-SK" sz="2000" dirty="0"/>
              <a:t> ako encyklopédiu, ktorá sa od ostatných líšila otvoreným obsahom bez obmedzenia veľkosti a bola dostupná na internete. </a:t>
            </a:r>
          </a:p>
        </p:txBody>
      </p:sp>
      <p:sp>
        <p:nvSpPr>
          <p:cNvPr id="7" name="BlokTextu 6"/>
          <p:cNvSpPr txBox="1"/>
          <p:nvPr/>
        </p:nvSpPr>
        <p:spPr>
          <a:xfrm>
            <a:off x="352127" y="5157192"/>
            <a:ext cx="8280920" cy="461665"/>
          </a:xfrm>
          <a:prstGeom prst="rect">
            <a:avLst/>
          </a:prstGeom>
          <a:noFill/>
        </p:spPr>
        <p:txBody>
          <a:bodyPr wrap="square" rtlCol="0">
            <a:spAutoFit/>
          </a:bodyPr>
          <a:lstStyle/>
          <a:p>
            <a:pPr algn="ctr"/>
            <a:r>
              <a:rPr lang="sk-SK" sz="2400" b="1" dirty="0" smtClean="0">
                <a:hlinkClick r:id="rId2"/>
              </a:rPr>
              <a:t>http://sk.wikipedia.org/wiki/</a:t>
            </a:r>
            <a:endParaRPr lang="sk-SK" sz="2400" b="1" dirty="0"/>
          </a:p>
        </p:txBody>
      </p:sp>
    </p:spTree>
    <p:extLst>
      <p:ext uri="{BB962C8B-B14F-4D97-AF65-F5344CB8AC3E}">
        <p14:creationId xmlns:p14="http://schemas.microsoft.com/office/powerpoint/2010/main" xmlns="" val="258467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1655" y="404664"/>
            <a:ext cx="8229600" cy="914400"/>
          </a:xfrm>
        </p:spPr>
        <p:txBody>
          <a:bodyPr/>
          <a:lstStyle/>
          <a:p>
            <a:pPr algn="ctr"/>
            <a:r>
              <a:rPr lang="sk-SK" dirty="0" err="1" smtClean="0"/>
              <a:t>WiKipédia</a:t>
            </a:r>
            <a:endParaRPr lang="sk-SK" dirty="0"/>
          </a:p>
        </p:txBody>
      </p:sp>
      <p:sp>
        <p:nvSpPr>
          <p:cNvPr id="3" name="BlokTextu 2"/>
          <p:cNvSpPr txBox="1"/>
          <p:nvPr/>
        </p:nvSpPr>
        <p:spPr>
          <a:xfrm>
            <a:off x="62947" y="1340768"/>
            <a:ext cx="9036496" cy="707886"/>
          </a:xfrm>
          <a:prstGeom prst="rect">
            <a:avLst/>
          </a:prstGeom>
          <a:noFill/>
        </p:spPr>
        <p:txBody>
          <a:bodyPr wrap="square" rtlCol="0">
            <a:spAutoFit/>
          </a:bodyPr>
          <a:lstStyle/>
          <a:p>
            <a:r>
              <a:rPr lang="pt-BR" sz="2000" dirty="0" smtClean="0"/>
              <a:t>Wikipédia funguje na programe MediaWiki s otvoreným zdrojovým kódom. Server je situovaný na </a:t>
            </a:r>
            <a:r>
              <a:rPr lang="pt-BR" sz="2000" dirty="0" smtClean="0">
                <a:solidFill>
                  <a:schemeClr val="tx1">
                    <a:lumMod val="85000"/>
                    <a:lumOff val="15000"/>
                  </a:schemeClr>
                </a:solidFill>
              </a:rPr>
              <a:t>Floride v USA</a:t>
            </a:r>
            <a:r>
              <a:rPr lang="sk-SK" sz="2000" dirty="0" smtClean="0"/>
              <a:t>.</a:t>
            </a:r>
            <a:endParaRPr lang="sk-SK" sz="2000" dirty="0"/>
          </a:p>
        </p:txBody>
      </p:sp>
      <p:sp>
        <p:nvSpPr>
          <p:cNvPr id="5" name="BlokTextu 4"/>
          <p:cNvSpPr txBox="1"/>
          <p:nvPr/>
        </p:nvSpPr>
        <p:spPr>
          <a:xfrm>
            <a:off x="103379" y="2348880"/>
            <a:ext cx="9036496" cy="830997"/>
          </a:xfrm>
          <a:prstGeom prst="rect">
            <a:avLst/>
          </a:prstGeom>
          <a:noFill/>
        </p:spPr>
        <p:txBody>
          <a:bodyPr wrap="square" rtlCol="0">
            <a:spAutoFit/>
          </a:bodyPr>
          <a:lstStyle/>
          <a:p>
            <a:pPr algn="ctr"/>
            <a:r>
              <a:rPr lang="sk-SK" sz="2400" dirty="0" err="1" smtClean="0"/>
              <a:t>Softver</a:t>
            </a:r>
            <a:r>
              <a:rPr lang="sk-SK" sz="2400" dirty="0" smtClean="0"/>
              <a:t> si môžete </a:t>
            </a:r>
            <a:r>
              <a:rPr lang="sk-SK" sz="2400" dirty="0" err="1" smtClean="0"/>
              <a:t>stiahnúť</a:t>
            </a:r>
            <a:r>
              <a:rPr lang="sk-SK" sz="2400" dirty="0" smtClean="0"/>
              <a:t>  na adrese : </a:t>
            </a:r>
            <a:r>
              <a:rPr lang="sk-SK" sz="2400" u="sng" dirty="0">
                <a:hlinkClick r:id="rId2"/>
              </a:rPr>
              <a:t>https://www.mediawiki.org/wiki/Download</a:t>
            </a:r>
            <a:endParaRPr lang="sk-SK" sz="2400" dirty="0"/>
          </a:p>
        </p:txBody>
      </p:sp>
      <p:sp>
        <p:nvSpPr>
          <p:cNvPr id="6" name="BlokTextu 5"/>
          <p:cNvSpPr txBox="1"/>
          <p:nvPr/>
        </p:nvSpPr>
        <p:spPr>
          <a:xfrm>
            <a:off x="93035" y="3429000"/>
            <a:ext cx="9046840" cy="2862322"/>
          </a:xfrm>
          <a:prstGeom prst="rect">
            <a:avLst/>
          </a:prstGeom>
          <a:noFill/>
        </p:spPr>
        <p:txBody>
          <a:bodyPr wrap="square" rtlCol="0">
            <a:spAutoFit/>
          </a:bodyPr>
          <a:lstStyle/>
          <a:p>
            <a:pPr algn="ctr"/>
            <a:r>
              <a:rPr lang="sk-SK" sz="2000" b="1" dirty="0" smtClean="0"/>
              <a:t>Wikipédia  a školy</a:t>
            </a:r>
          </a:p>
          <a:p>
            <a:pPr algn="ctr"/>
            <a:endParaRPr lang="sk-SK" sz="2000" b="1" dirty="0" smtClean="0"/>
          </a:p>
          <a:p>
            <a:r>
              <a:rPr lang="sk-SK" sz="2000" dirty="0" smtClean="0"/>
              <a:t>Ako internetová encyklopédia je Wikipédia hodnotným zdrojom informácií pre študentov. Hotové a prehľadne usporiadané informácie sú však brané ako nedostatočne kvalitné alebo ako príliš ľahko dostupné - teda že študenti sa nenamáhajú získavať informácie z rôznych kníh a iných zdrojov, ale jednoducho informácie získajú z internetu. Pre školstvo je Wikipédia veľmi nový zdroj informácií, pričom každá vzdelávacia inštitúcia má iný vzťah k editovaniu a hlavne získavaniu dát.</a:t>
            </a:r>
            <a:endParaRPr lang="sk-SK" sz="2000" dirty="0"/>
          </a:p>
        </p:txBody>
      </p:sp>
    </p:spTree>
    <p:extLst>
      <p:ext uri="{BB962C8B-B14F-4D97-AF65-F5344CB8AC3E}">
        <p14:creationId xmlns:p14="http://schemas.microsoft.com/office/powerpoint/2010/main" xmlns="" val="38093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633" y="188640"/>
            <a:ext cx="8686800" cy="841248"/>
          </a:xfrm>
        </p:spPr>
        <p:txBody>
          <a:bodyPr/>
          <a:lstStyle/>
          <a:p>
            <a:pPr algn="ctr"/>
            <a:r>
              <a:rPr lang="sk-SK" dirty="0" err="1" smtClean="0"/>
              <a:t>WiKipédia</a:t>
            </a:r>
            <a:endParaRPr lang="sk-SK" dirty="0"/>
          </a:p>
        </p:txBody>
      </p:sp>
      <p:sp>
        <p:nvSpPr>
          <p:cNvPr id="3" name="BlokTextu 2"/>
          <p:cNvSpPr txBox="1"/>
          <p:nvPr/>
        </p:nvSpPr>
        <p:spPr>
          <a:xfrm>
            <a:off x="22785" y="1196752"/>
            <a:ext cx="9036496" cy="2246769"/>
          </a:xfrm>
          <a:prstGeom prst="rect">
            <a:avLst/>
          </a:prstGeom>
          <a:noFill/>
        </p:spPr>
        <p:txBody>
          <a:bodyPr wrap="square" rtlCol="0">
            <a:spAutoFit/>
          </a:bodyPr>
          <a:lstStyle/>
          <a:p>
            <a:r>
              <a:rPr lang="sk-SK" sz="2000" dirty="0" smtClean="0"/>
              <a:t>Niektoré vzdelávacie inštitúcie majú iný pohľad na </a:t>
            </a:r>
            <a:r>
              <a:rPr lang="sk-SK" sz="2000" dirty="0" err="1" smtClean="0"/>
              <a:t>Wikipédiu</a:t>
            </a:r>
            <a:r>
              <a:rPr lang="sk-SK" sz="2000" dirty="0" smtClean="0"/>
              <a:t>. Ak má študent zdokonaľovať svoje vedomosti v danom odbore, môže byť vedený k rozširovaniu a upravovaniu obsahu Wikipédie, pričom akékoľvek ním urobené úpravy je možné vidieť v histórií úprav. Vzhľadom na to, že je celá encyklopédia na internete a jej upravovanie nevyžaduje vysoké technické znalosti, môžu na jednom projekte spolupracovať ľudia z rôznych krajín a môžu časom upravovať aj nimi vytvorené chybné informácie.</a:t>
            </a:r>
            <a:endParaRPr lang="sk-SK" sz="2000" dirty="0"/>
          </a:p>
        </p:txBody>
      </p:sp>
      <p:sp>
        <p:nvSpPr>
          <p:cNvPr id="6" name="BlokTextu 5"/>
          <p:cNvSpPr txBox="1"/>
          <p:nvPr/>
        </p:nvSpPr>
        <p:spPr>
          <a:xfrm>
            <a:off x="-15889" y="3356992"/>
            <a:ext cx="9046840" cy="1015663"/>
          </a:xfrm>
          <a:prstGeom prst="rect">
            <a:avLst/>
          </a:prstGeom>
          <a:noFill/>
        </p:spPr>
        <p:txBody>
          <a:bodyPr wrap="square" rtlCol="0">
            <a:spAutoFit/>
          </a:bodyPr>
          <a:lstStyle/>
          <a:p>
            <a:pPr algn="ctr"/>
            <a:r>
              <a:rPr lang="sk-SK" sz="2000" dirty="0" smtClean="0"/>
              <a:t>Škola, školská organizácia si môžu vytvoriť vlastnú školskú </a:t>
            </a:r>
            <a:r>
              <a:rPr lang="sk-SK" sz="2000" dirty="0" err="1" smtClean="0"/>
              <a:t>wikipédiu</a:t>
            </a:r>
            <a:r>
              <a:rPr lang="sk-SK" sz="2000" dirty="0" smtClean="0"/>
              <a:t> v oblasti informácií pre žiakov, učiteľov, </a:t>
            </a:r>
            <a:r>
              <a:rPr lang="sk-SK" sz="2000" dirty="0" err="1" smtClean="0"/>
              <a:t>kolaboratívnej</a:t>
            </a:r>
            <a:r>
              <a:rPr lang="sk-SK" sz="2000" dirty="0" smtClean="0"/>
              <a:t> spolupráce na školských vzdelávacích programoch.</a:t>
            </a:r>
            <a:endParaRPr lang="sk-SK" sz="2000" dirty="0"/>
          </a:p>
        </p:txBody>
      </p:sp>
      <p:sp>
        <p:nvSpPr>
          <p:cNvPr id="7" name="BlokTextu 6"/>
          <p:cNvSpPr txBox="1"/>
          <p:nvPr/>
        </p:nvSpPr>
        <p:spPr>
          <a:xfrm>
            <a:off x="37593" y="4358367"/>
            <a:ext cx="9046840" cy="461665"/>
          </a:xfrm>
          <a:prstGeom prst="rect">
            <a:avLst/>
          </a:prstGeom>
          <a:noFill/>
        </p:spPr>
        <p:txBody>
          <a:bodyPr wrap="square" rtlCol="0">
            <a:spAutoFit/>
          </a:bodyPr>
          <a:lstStyle/>
          <a:p>
            <a:pPr algn="ctr"/>
            <a:r>
              <a:rPr lang="sk-SK" sz="2400" b="1" dirty="0" smtClean="0">
                <a:solidFill>
                  <a:schemeClr val="bg2">
                    <a:lumMod val="25000"/>
                  </a:schemeClr>
                </a:solidFill>
                <a:hlinkClick r:id="rId2"/>
              </a:rPr>
              <a:t>http://wiki.svsbb.sk</a:t>
            </a:r>
            <a:endParaRPr lang="sk-SK" sz="2400" b="1" dirty="0">
              <a:solidFill>
                <a:schemeClr val="bg2">
                  <a:lumMod val="25000"/>
                </a:schemeClr>
              </a:solidFill>
            </a:endParaRPr>
          </a:p>
        </p:txBody>
      </p:sp>
      <p:sp>
        <p:nvSpPr>
          <p:cNvPr id="8" name="BlokTextu 7"/>
          <p:cNvSpPr txBox="1"/>
          <p:nvPr/>
        </p:nvSpPr>
        <p:spPr>
          <a:xfrm>
            <a:off x="12441" y="4820032"/>
            <a:ext cx="9046840" cy="461665"/>
          </a:xfrm>
          <a:prstGeom prst="rect">
            <a:avLst/>
          </a:prstGeom>
          <a:noFill/>
        </p:spPr>
        <p:txBody>
          <a:bodyPr wrap="square" rtlCol="0">
            <a:spAutoFit/>
          </a:bodyPr>
          <a:lstStyle/>
          <a:p>
            <a:pPr algn="ctr"/>
            <a:r>
              <a:rPr lang="sk-SK" sz="2400" b="1" dirty="0" smtClean="0">
                <a:hlinkClick r:id="rId3"/>
              </a:rPr>
              <a:t>http://wiki.svsbb.sk/snp</a:t>
            </a:r>
            <a:endParaRPr lang="sk-SK" sz="2400" b="1" dirty="0"/>
          </a:p>
        </p:txBody>
      </p:sp>
      <p:sp>
        <p:nvSpPr>
          <p:cNvPr id="4" name="Obdĺžnik 3"/>
          <p:cNvSpPr/>
          <p:nvPr/>
        </p:nvSpPr>
        <p:spPr>
          <a:xfrm>
            <a:off x="2683022" y="5311273"/>
            <a:ext cx="5122749" cy="400110"/>
          </a:xfrm>
          <a:prstGeom prst="rect">
            <a:avLst/>
          </a:prstGeom>
        </p:spPr>
        <p:txBody>
          <a:bodyPr wrap="none">
            <a:spAutoFit/>
          </a:bodyPr>
          <a:lstStyle/>
          <a:p>
            <a:r>
              <a:rPr lang="sk-SK" sz="2000" b="1" u="sng" dirty="0" smtClean="0">
                <a:hlinkClick r:id="rId4"/>
              </a:rPr>
              <a:t>http://wiki.freepascal.org/Lazarus_Tutorial/sk</a:t>
            </a:r>
            <a:endParaRPr lang="sk-SK" sz="2000" b="1" dirty="0"/>
          </a:p>
        </p:txBody>
      </p:sp>
      <p:sp>
        <p:nvSpPr>
          <p:cNvPr id="9" name="Obdĺžnik 8"/>
          <p:cNvSpPr/>
          <p:nvPr/>
        </p:nvSpPr>
        <p:spPr>
          <a:xfrm>
            <a:off x="2727411" y="5949280"/>
            <a:ext cx="4709623" cy="400110"/>
          </a:xfrm>
          <a:prstGeom prst="rect">
            <a:avLst/>
          </a:prstGeom>
        </p:spPr>
        <p:txBody>
          <a:bodyPr wrap="none">
            <a:spAutoFit/>
          </a:bodyPr>
          <a:lstStyle/>
          <a:p>
            <a:r>
              <a:rPr lang="sk-SK" sz="2000" b="1" u="sng" dirty="0">
                <a:solidFill>
                  <a:schemeClr val="bg2">
                    <a:lumMod val="25000"/>
                  </a:schemeClr>
                </a:solidFill>
                <a:hlinkClick r:id="rId5"/>
              </a:rPr>
              <a:t>http://sk.wikiquote.org/wiki/Ján_Pavol_II</a:t>
            </a:r>
            <a:r>
              <a:rPr lang="sk-SK" b="1" u="sng" dirty="0">
                <a:solidFill>
                  <a:schemeClr val="bg2">
                    <a:lumMod val="25000"/>
                  </a:schemeClr>
                </a:solidFill>
                <a:hlinkClick r:id="rId5"/>
              </a:rPr>
              <a:t>.</a:t>
            </a:r>
            <a:endParaRPr lang="sk-SK" b="1" dirty="0">
              <a:solidFill>
                <a:schemeClr val="bg2">
                  <a:lumMod val="25000"/>
                </a:schemeClr>
              </a:solidFill>
            </a:endParaRPr>
          </a:p>
        </p:txBody>
      </p:sp>
    </p:spTree>
    <p:extLst>
      <p:ext uri="{BB962C8B-B14F-4D97-AF65-F5344CB8AC3E}">
        <p14:creationId xmlns:p14="http://schemas.microsoft.com/office/powerpoint/2010/main" xmlns="" val="19274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a:lum bright="-18000"/>
            <a:extLst>
              <a:ext uri="{28A0092B-C50C-407E-A947-70E740481C1C}">
                <a14:useLocalDpi xmlns:a14="http://schemas.microsoft.com/office/drawing/2010/main" xmlns="" val="0"/>
              </a:ext>
            </a:extLst>
          </a:blip>
          <a:srcRect r="7118" b="13734"/>
          <a:stretch>
            <a:fillRect/>
          </a:stretch>
        </p:blipFill>
        <p:spPr bwMode="auto">
          <a:xfrm>
            <a:off x="0" y="0"/>
            <a:ext cx="9145588" cy="265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lum bright="-18000"/>
            <a:extLst>
              <a:ext uri="{28A0092B-C50C-407E-A947-70E740481C1C}">
                <a14:useLocalDpi xmlns:a14="http://schemas.microsoft.com/office/drawing/2010/main" xmlns="" val="0"/>
              </a:ext>
            </a:extLst>
          </a:blip>
          <a:srcRect/>
          <a:stretch>
            <a:fillRect/>
          </a:stretch>
        </p:blipFill>
        <p:spPr bwMode="auto">
          <a:xfrm>
            <a:off x="0" y="2863850"/>
            <a:ext cx="9144000" cy="39941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2565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checkerboard(across)">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606" y="116632"/>
            <a:ext cx="8686800" cy="841248"/>
          </a:xfrm>
        </p:spPr>
        <p:txBody>
          <a:bodyPr/>
          <a:lstStyle/>
          <a:p>
            <a:pPr algn="ctr"/>
            <a:r>
              <a:rPr lang="sk-SK" dirty="0" err="1" smtClean="0"/>
              <a:t>Google</a:t>
            </a:r>
            <a:endParaRPr lang="sk-SK" dirty="0"/>
          </a:p>
        </p:txBody>
      </p:sp>
      <p:sp>
        <p:nvSpPr>
          <p:cNvPr id="3" name="BlokTextu 2"/>
          <p:cNvSpPr txBox="1"/>
          <p:nvPr/>
        </p:nvSpPr>
        <p:spPr>
          <a:xfrm>
            <a:off x="-10007" y="1052736"/>
            <a:ext cx="9036496" cy="1508105"/>
          </a:xfrm>
          <a:prstGeom prst="rect">
            <a:avLst/>
          </a:prstGeom>
          <a:noFill/>
        </p:spPr>
        <p:txBody>
          <a:bodyPr wrap="square" rtlCol="0">
            <a:spAutoFit/>
          </a:bodyPr>
          <a:lstStyle/>
          <a:p>
            <a:r>
              <a:rPr lang="sk-SK" sz="2400" dirty="0" smtClean="0"/>
              <a:t>Služba </a:t>
            </a:r>
            <a:r>
              <a:rPr lang="sk-SK" sz="2400" dirty="0" err="1"/>
              <a:t>G</a:t>
            </a:r>
            <a:r>
              <a:rPr lang="sk-SK" sz="2400" dirty="0" err="1" smtClean="0"/>
              <a:t>oogle</a:t>
            </a:r>
            <a:r>
              <a:rPr lang="sk-SK" sz="2400" dirty="0" smtClean="0"/>
              <a:t> vznikla v roku 1997 ako internetový vyhľadávač. Postupne sa rozrástla o ďalšie služby, (</a:t>
            </a:r>
            <a:r>
              <a:rPr lang="sk-SK" sz="2400" dirty="0" err="1" smtClean="0"/>
              <a:t>gmail</a:t>
            </a:r>
            <a:r>
              <a:rPr lang="sk-SK" sz="2400" dirty="0" smtClean="0"/>
              <a:t>, dokumenty, formuláre, kalendár, prekladač, internetový prehliadač, </a:t>
            </a:r>
            <a:r>
              <a:rPr lang="sk-SK" sz="2400" dirty="0" err="1" smtClean="0"/>
              <a:t>google</a:t>
            </a:r>
            <a:r>
              <a:rPr lang="sk-SK" sz="2400" dirty="0" smtClean="0"/>
              <a:t>+...)</a:t>
            </a:r>
          </a:p>
          <a:p>
            <a:endParaRPr lang="sk-SK" sz="2000" dirty="0"/>
          </a:p>
        </p:txBody>
      </p:sp>
      <p:sp>
        <p:nvSpPr>
          <p:cNvPr id="6" name="BlokTextu 5"/>
          <p:cNvSpPr txBox="1"/>
          <p:nvPr/>
        </p:nvSpPr>
        <p:spPr>
          <a:xfrm>
            <a:off x="-10007" y="2428506"/>
            <a:ext cx="9046840" cy="1200329"/>
          </a:xfrm>
          <a:prstGeom prst="rect">
            <a:avLst/>
          </a:prstGeom>
          <a:noFill/>
        </p:spPr>
        <p:txBody>
          <a:bodyPr wrap="square" rtlCol="0">
            <a:spAutoFit/>
          </a:bodyPr>
          <a:lstStyle/>
          <a:p>
            <a:pPr algn="ctr"/>
            <a:r>
              <a:rPr lang="sk-SK" sz="2400" dirty="0" err="1"/>
              <a:t>Google</a:t>
            </a:r>
            <a:r>
              <a:rPr lang="sk-SK" sz="2400" dirty="0"/>
              <a:t> vznikol na univerzite, a tak je pre neho prirodzené , že má veľmi blízky vzťah k školám. </a:t>
            </a:r>
            <a:r>
              <a:rPr lang="sk-SK" sz="2400" dirty="0" err="1"/>
              <a:t>Google</a:t>
            </a:r>
            <a:r>
              <a:rPr lang="sk-SK" sz="2400" dirty="0"/>
              <a:t> </a:t>
            </a:r>
            <a:r>
              <a:rPr lang="sk-SK" sz="2400" dirty="0" err="1"/>
              <a:t>Apps</a:t>
            </a:r>
            <a:r>
              <a:rPr lang="sk-SK" sz="2400" dirty="0"/>
              <a:t> sú pre školy v plnej verzii zadarmo. </a:t>
            </a:r>
          </a:p>
        </p:txBody>
      </p:sp>
      <p:sp>
        <p:nvSpPr>
          <p:cNvPr id="7" name="BlokTextu 6"/>
          <p:cNvSpPr txBox="1"/>
          <p:nvPr/>
        </p:nvSpPr>
        <p:spPr>
          <a:xfrm>
            <a:off x="91817" y="3811012"/>
            <a:ext cx="9036496" cy="3046988"/>
          </a:xfrm>
          <a:prstGeom prst="rect">
            <a:avLst/>
          </a:prstGeom>
          <a:noFill/>
        </p:spPr>
        <p:txBody>
          <a:bodyPr wrap="square" rtlCol="0">
            <a:spAutoFit/>
          </a:bodyPr>
          <a:lstStyle/>
          <a:p>
            <a:pPr algn="ctr"/>
            <a:r>
              <a:rPr lang="sk-SK" sz="2400" dirty="0"/>
              <a:t>Pravdepodobne máloktoré prostredie je tak náročné na spoluprácu  medzi neustále sa meniacimi členmi pracovných skupín. </a:t>
            </a:r>
            <a:r>
              <a:rPr lang="sk-SK" sz="2400" dirty="0" err="1"/>
              <a:t>Google</a:t>
            </a:r>
            <a:r>
              <a:rPr lang="sk-SK" sz="2400" dirty="0"/>
              <a:t> </a:t>
            </a:r>
            <a:r>
              <a:rPr lang="sk-SK" sz="2400" dirty="0" err="1"/>
              <a:t>Apps</a:t>
            </a:r>
            <a:r>
              <a:rPr lang="sk-SK" sz="2400" dirty="0"/>
              <a:t> sú stvorené do tohto sveta, kde v rámci výučby , vznikajú a zanikajú  nové </a:t>
            </a:r>
            <a:r>
              <a:rPr lang="sk-SK" sz="2400" dirty="0" err="1"/>
              <a:t>mikroskupiny</a:t>
            </a:r>
            <a:r>
              <a:rPr lang="sk-SK" sz="2400" dirty="0"/>
              <a:t> .  Pri tejto spolupráci sa využíva, </a:t>
            </a:r>
            <a:r>
              <a:rPr lang="sk-SK" sz="2400" dirty="0" err="1"/>
              <a:t>zdielanie</a:t>
            </a:r>
            <a:r>
              <a:rPr lang="sk-SK" sz="2400" dirty="0"/>
              <a:t> dokumentov, </a:t>
            </a:r>
            <a:r>
              <a:rPr lang="sk-SK" sz="2400" dirty="0" err="1"/>
              <a:t>zdielanie</a:t>
            </a:r>
            <a:r>
              <a:rPr lang="sk-SK" sz="2400" dirty="0"/>
              <a:t> formulárov, Chat služba, videokonferencie až 15 účastníkov. Chat je možné vysielať pre neobmedzený počet divákov. </a:t>
            </a:r>
          </a:p>
          <a:p>
            <a:pPr algn="ctr"/>
            <a:endParaRPr lang="sk-SK" sz="2400" dirty="0"/>
          </a:p>
        </p:txBody>
      </p:sp>
    </p:spTree>
    <p:extLst>
      <p:ext uri="{BB962C8B-B14F-4D97-AF65-F5344CB8AC3E}">
        <p14:creationId xmlns:p14="http://schemas.microsoft.com/office/powerpoint/2010/main" xmlns="" val="23248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080" y="283496"/>
            <a:ext cx="8686800" cy="841248"/>
          </a:xfrm>
        </p:spPr>
        <p:txBody>
          <a:bodyPr/>
          <a:lstStyle/>
          <a:p>
            <a:pPr algn="ctr"/>
            <a:r>
              <a:rPr lang="sk-SK" dirty="0" err="1" smtClean="0"/>
              <a:t>Google</a:t>
            </a:r>
            <a:endParaRPr lang="sk-SK" dirty="0"/>
          </a:p>
        </p:txBody>
      </p:sp>
      <p:sp>
        <p:nvSpPr>
          <p:cNvPr id="9" name="BlokTextu 8"/>
          <p:cNvSpPr txBox="1"/>
          <p:nvPr/>
        </p:nvSpPr>
        <p:spPr>
          <a:xfrm>
            <a:off x="107504" y="5157192"/>
            <a:ext cx="9036496" cy="1200329"/>
          </a:xfrm>
          <a:prstGeom prst="rect">
            <a:avLst/>
          </a:prstGeom>
          <a:noFill/>
        </p:spPr>
        <p:txBody>
          <a:bodyPr wrap="square" rtlCol="0">
            <a:spAutoFit/>
          </a:bodyPr>
          <a:lstStyle/>
          <a:p>
            <a:pPr algn="ctr"/>
            <a:r>
              <a:rPr lang="sk-SK" sz="3600" dirty="0" smtClean="0"/>
              <a:t>Prihlásenie na adrese: </a:t>
            </a:r>
            <a:r>
              <a:rPr lang="sk-SK" sz="3600" u="sng" dirty="0" smtClean="0">
                <a:hlinkClick r:id="rId2"/>
              </a:rPr>
              <a:t>http://www.google.sk/</a:t>
            </a:r>
            <a:endParaRPr lang="sk-SK" sz="3600" u="sng" dirty="0" smtClean="0"/>
          </a:p>
          <a:p>
            <a:pPr algn="ctr"/>
            <a:endParaRPr lang="sk-SK" sz="3600" dirty="0"/>
          </a:p>
        </p:txBody>
      </p:sp>
      <p:sp>
        <p:nvSpPr>
          <p:cNvPr id="4" name="BlokTextu 3"/>
          <p:cNvSpPr txBox="1"/>
          <p:nvPr/>
        </p:nvSpPr>
        <p:spPr>
          <a:xfrm>
            <a:off x="35294" y="1124744"/>
            <a:ext cx="9122550" cy="1938992"/>
          </a:xfrm>
          <a:prstGeom prst="rect">
            <a:avLst/>
          </a:prstGeom>
          <a:noFill/>
        </p:spPr>
        <p:txBody>
          <a:bodyPr wrap="square" rtlCol="0">
            <a:spAutoFit/>
          </a:bodyPr>
          <a:lstStyle/>
          <a:p>
            <a:pPr algn="just"/>
            <a:r>
              <a:rPr lang="sk-SK" sz="2000" dirty="0" err="1"/>
              <a:t>Zdielanie</a:t>
            </a:r>
            <a:r>
              <a:rPr lang="sk-SK" sz="2000" dirty="0"/>
              <a:t> dokumentov umožňuje oveľa lepší pohľad vyučujúceho do stavu rozpracovanosti úloh, ktoré zadal svojim študentom. Môže ich veľmi ľahko ovplyvňovať svojimi komentármi, poznámkami. Komunikačné a kooperatívne nástroje </a:t>
            </a:r>
            <a:r>
              <a:rPr lang="sk-SK" sz="2000" dirty="0" err="1"/>
              <a:t>Google</a:t>
            </a:r>
            <a:r>
              <a:rPr lang="sk-SK" sz="2000" dirty="0"/>
              <a:t> </a:t>
            </a:r>
            <a:r>
              <a:rPr lang="sk-SK" sz="2000" dirty="0" err="1"/>
              <a:t>Apps</a:t>
            </a:r>
            <a:r>
              <a:rPr lang="sk-SK" sz="2000" dirty="0"/>
              <a:t> sú tiež príležitosťou, aby sa mohli učitelia a </a:t>
            </a:r>
            <a:r>
              <a:rPr lang="sk-SK" sz="2000" dirty="0" smtClean="0"/>
              <a:t>študenti stať </a:t>
            </a:r>
            <a:r>
              <a:rPr lang="sk-SK" sz="2000" dirty="0"/>
              <a:t>partnermi v ceste za </a:t>
            </a:r>
            <a:r>
              <a:rPr lang="sk-SK" sz="2000" dirty="0" smtClean="0"/>
              <a:t>poznávaním.</a:t>
            </a:r>
            <a:endParaRPr lang="sk-SK" sz="2000" dirty="0"/>
          </a:p>
          <a:p>
            <a:pPr algn="just"/>
            <a:endParaRPr lang="sk-SK" sz="2000" b="1" dirty="0"/>
          </a:p>
        </p:txBody>
      </p:sp>
      <p:sp>
        <p:nvSpPr>
          <p:cNvPr id="5" name="BlokTextu 4"/>
          <p:cNvSpPr txBox="1"/>
          <p:nvPr/>
        </p:nvSpPr>
        <p:spPr>
          <a:xfrm>
            <a:off x="323528" y="3501008"/>
            <a:ext cx="3600400" cy="646331"/>
          </a:xfrm>
          <a:prstGeom prst="rect">
            <a:avLst/>
          </a:prstGeom>
          <a:noFill/>
        </p:spPr>
        <p:txBody>
          <a:bodyPr wrap="square" rtlCol="0">
            <a:spAutoFit/>
          </a:bodyPr>
          <a:lstStyle/>
          <a:p>
            <a:r>
              <a:rPr lang="sk-SK" dirty="0" smtClean="0"/>
              <a:t>Peter </a:t>
            </a:r>
            <a:r>
              <a:rPr lang="sk-SK" dirty="0" err="1" smtClean="0"/>
              <a:t>Perešíni</a:t>
            </a:r>
            <a:r>
              <a:rPr lang="sk-SK" dirty="0" smtClean="0"/>
              <a:t>- pracuje  v </a:t>
            </a:r>
            <a:r>
              <a:rPr lang="sk-SK" dirty="0" err="1" smtClean="0"/>
              <a:t>Google</a:t>
            </a:r>
            <a:r>
              <a:rPr lang="sk-SK" dirty="0" smtClean="0"/>
              <a:t>  USA.</a:t>
            </a:r>
            <a:endParaRPr lang="sk-SK" dirty="0"/>
          </a:p>
        </p:txBody>
      </p:sp>
      <p:pic>
        <p:nvPicPr>
          <p:cNvPr id="6" name="Picture 2" descr="http://people.ksp.sk/~ppershing/whoami/photo/phot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2120" y="2626838"/>
            <a:ext cx="2793778" cy="2394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31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9" y="283496"/>
            <a:ext cx="8686800" cy="841248"/>
          </a:xfrm>
        </p:spPr>
        <p:txBody>
          <a:bodyPr/>
          <a:lstStyle/>
          <a:p>
            <a:pPr algn="ctr"/>
            <a:r>
              <a:rPr lang="sk-SK" dirty="0" err="1" smtClean="0"/>
              <a:t>Google</a:t>
            </a:r>
            <a:endParaRPr lang="sk-SK" dirty="0"/>
          </a:p>
        </p:txBody>
      </p:sp>
      <p:sp>
        <p:nvSpPr>
          <p:cNvPr id="9" name="BlokTextu 8"/>
          <p:cNvSpPr txBox="1"/>
          <p:nvPr/>
        </p:nvSpPr>
        <p:spPr>
          <a:xfrm>
            <a:off x="-29277" y="2996952"/>
            <a:ext cx="9036496" cy="1200329"/>
          </a:xfrm>
          <a:prstGeom prst="rect">
            <a:avLst/>
          </a:prstGeom>
          <a:noFill/>
        </p:spPr>
        <p:txBody>
          <a:bodyPr wrap="square" rtlCol="0">
            <a:spAutoFit/>
          </a:bodyPr>
          <a:lstStyle/>
          <a:p>
            <a:pPr algn="ctr"/>
            <a:r>
              <a:rPr lang="sk-SK" sz="3600" dirty="0" smtClean="0"/>
              <a:t>Prihlásenie na adrese: </a:t>
            </a:r>
            <a:r>
              <a:rPr lang="sk-SK" sz="3600" u="sng" dirty="0" smtClean="0">
                <a:hlinkClick r:id="rId2"/>
              </a:rPr>
              <a:t>http://www.google.sk/</a:t>
            </a:r>
            <a:endParaRPr lang="sk-SK" sz="3600" u="sng" dirty="0" smtClean="0"/>
          </a:p>
          <a:p>
            <a:pPr algn="ctr"/>
            <a:endParaRPr lang="sk-SK" sz="3600" dirty="0"/>
          </a:p>
        </p:txBody>
      </p:sp>
      <p:sp>
        <p:nvSpPr>
          <p:cNvPr id="4" name="BlokTextu 3"/>
          <p:cNvSpPr txBox="1"/>
          <p:nvPr/>
        </p:nvSpPr>
        <p:spPr>
          <a:xfrm>
            <a:off x="35294" y="1124744"/>
            <a:ext cx="9122550" cy="1384995"/>
          </a:xfrm>
          <a:prstGeom prst="rect">
            <a:avLst/>
          </a:prstGeom>
          <a:noFill/>
        </p:spPr>
        <p:txBody>
          <a:bodyPr wrap="square" rtlCol="0">
            <a:spAutoFit/>
          </a:bodyPr>
          <a:lstStyle/>
          <a:p>
            <a:pPr algn="ctr"/>
            <a:r>
              <a:rPr lang="sk-SK" sz="3200" dirty="0" smtClean="0"/>
              <a:t>Praktická ukážka využitia </a:t>
            </a:r>
            <a:r>
              <a:rPr lang="sk-SK" sz="3200" dirty="0" err="1" smtClean="0"/>
              <a:t>Google</a:t>
            </a:r>
            <a:r>
              <a:rPr lang="sk-SK" sz="3200" dirty="0" smtClean="0"/>
              <a:t> </a:t>
            </a:r>
            <a:r>
              <a:rPr lang="sk-SK" sz="3200" dirty="0" err="1" smtClean="0"/>
              <a:t>Apps-online</a:t>
            </a:r>
            <a:r>
              <a:rPr lang="sk-SK" sz="3200" dirty="0" smtClean="0"/>
              <a:t> prieskum- dotazník.</a:t>
            </a:r>
            <a:endParaRPr lang="sk-SK" sz="3200" dirty="0"/>
          </a:p>
          <a:p>
            <a:pPr algn="just"/>
            <a:endParaRPr lang="sk-SK" sz="2000" b="1" dirty="0"/>
          </a:p>
        </p:txBody>
      </p:sp>
    </p:spTree>
    <p:extLst>
      <p:ext uri="{BB962C8B-B14F-4D97-AF65-F5344CB8AC3E}">
        <p14:creationId xmlns:p14="http://schemas.microsoft.com/office/powerpoint/2010/main" xmlns="" val="31524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9" y="283496"/>
            <a:ext cx="8686800" cy="841248"/>
          </a:xfrm>
        </p:spPr>
        <p:txBody>
          <a:bodyPr/>
          <a:lstStyle/>
          <a:p>
            <a:pPr algn="ctr"/>
            <a:r>
              <a:rPr lang="sk-SK" dirty="0" err="1" smtClean="0"/>
              <a:t>Facebook</a:t>
            </a:r>
            <a:endParaRPr lang="sk-SK" dirty="0"/>
          </a:p>
        </p:txBody>
      </p:sp>
      <p:sp>
        <p:nvSpPr>
          <p:cNvPr id="9" name="BlokTextu 8"/>
          <p:cNvSpPr txBox="1"/>
          <p:nvPr/>
        </p:nvSpPr>
        <p:spPr>
          <a:xfrm>
            <a:off x="0" y="3284984"/>
            <a:ext cx="9036496" cy="707886"/>
          </a:xfrm>
          <a:prstGeom prst="rect">
            <a:avLst/>
          </a:prstGeom>
          <a:noFill/>
        </p:spPr>
        <p:txBody>
          <a:bodyPr wrap="square" rtlCol="0">
            <a:spAutoFit/>
          </a:bodyPr>
          <a:lstStyle/>
          <a:p>
            <a:pPr algn="just"/>
            <a:r>
              <a:rPr lang="sk-SK" sz="2000" dirty="0"/>
              <a:t>Od 27. februára 2006 sa začali do systému pripájať niektoré veľké spoločnosti a od 11. augusta 2006 sa môže pripojiť ktokoľvek starší ako 13 rokov. </a:t>
            </a:r>
          </a:p>
        </p:txBody>
      </p:sp>
      <p:sp>
        <p:nvSpPr>
          <p:cNvPr id="4" name="BlokTextu 3"/>
          <p:cNvSpPr txBox="1"/>
          <p:nvPr/>
        </p:nvSpPr>
        <p:spPr>
          <a:xfrm>
            <a:off x="-24949" y="1268760"/>
            <a:ext cx="9122550" cy="1323439"/>
          </a:xfrm>
          <a:prstGeom prst="rect">
            <a:avLst/>
          </a:prstGeom>
          <a:noFill/>
        </p:spPr>
        <p:txBody>
          <a:bodyPr wrap="square" rtlCol="0">
            <a:spAutoFit/>
          </a:bodyPr>
          <a:lstStyle/>
          <a:p>
            <a:pPr algn="just"/>
            <a:r>
              <a:rPr lang="sk-SK" sz="2000" dirty="0" err="1"/>
              <a:t>Facebook</a:t>
            </a:r>
            <a:r>
              <a:rPr lang="sk-SK" sz="2000" dirty="0"/>
              <a:t> pôvodne slúžil len študentom Harvardovej univerzity. </a:t>
            </a:r>
            <a:r>
              <a:rPr lang="sk-SK" sz="2000" dirty="0" err="1"/>
              <a:t>Zuckerberg</a:t>
            </a:r>
            <a:r>
              <a:rPr lang="sk-SK" sz="2000" dirty="0"/>
              <a:t> ho spustil zo svojej internátnej izby. Naprogramovanie mu údajne trvalo menej ako dva týždne. Za taký istý čas ho začala využívať polovica školy, preto ho rozšíril na americké univerzity Yale a Stanford.</a:t>
            </a:r>
            <a:endParaRPr lang="sk-SK" sz="1400" b="1" dirty="0"/>
          </a:p>
        </p:txBody>
      </p:sp>
      <p:sp>
        <p:nvSpPr>
          <p:cNvPr id="3" name="BlokTextu 2"/>
          <p:cNvSpPr txBox="1"/>
          <p:nvPr/>
        </p:nvSpPr>
        <p:spPr>
          <a:xfrm>
            <a:off x="36318" y="4365104"/>
            <a:ext cx="8568952" cy="1292662"/>
          </a:xfrm>
          <a:prstGeom prst="rect">
            <a:avLst/>
          </a:prstGeom>
          <a:noFill/>
        </p:spPr>
        <p:txBody>
          <a:bodyPr wrap="square" rtlCol="0">
            <a:spAutoFit/>
          </a:bodyPr>
          <a:lstStyle/>
          <a:p>
            <a:r>
              <a:rPr lang="sk-SK" sz="2000" dirty="0"/>
              <a:t>Používatelia sa v systéme môžu pripájať na rôzne sociálne siete, napríklad v rámci jednej školy, firmy alebo geografickej </a:t>
            </a:r>
            <a:r>
              <a:rPr lang="sk-SK" sz="2000" dirty="0" err="1"/>
              <a:t>lokácie</a:t>
            </a:r>
            <a:r>
              <a:rPr lang="sk-SK" sz="2000" dirty="0"/>
              <a:t>. </a:t>
            </a:r>
            <a:r>
              <a:rPr lang="sk-SK" sz="2000" dirty="0" smtClean="0"/>
              <a:t>To </a:t>
            </a:r>
            <a:r>
              <a:rPr lang="sk-SK" sz="2000" dirty="0"/>
              <a:t>umožňuje ľahšie vyhľadávanie jednotlivých osôb.</a:t>
            </a:r>
          </a:p>
          <a:p>
            <a:endParaRPr lang="sk-SK" dirty="0"/>
          </a:p>
        </p:txBody>
      </p:sp>
    </p:spTree>
    <p:extLst>
      <p:ext uri="{BB962C8B-B14F-4D97-AF65-F5344CB8AC3E}">
        <p14:creationId xmlns:p14="http://schemas.microsoft.com/office/powerpoint/2010/main" xmlns="" val="9183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9" y="283496"/>
            <a:ext cx="8686800" cy="841248"/>
          </a:xfrm>
        </p:spPr>
        <p:txBody>
          <a:bodyPr/>
          <a:lstStyle/>
          <a:p>
            <a:pPr algn="ctr"/>
            <a:r>
              <a:rPr lang="sk-SK" dirty="0" err="1" smtClean="0"/>
              <a:t>Facebook</a:t>
            </a:r>
            <a:endParaRPr lang="sk-SK" dirty="0"/>
          </a:p>
        </p:txBody>
      </p:sp>
      <p:sp>
        <p:nvSpPr>
          <p:cNvPr id="9" name="BlokTextu 8"/>
          <p:cNvSpPr txBox="1"/>
          <p:nvPr/>
        </p:nvSpPr>
        <p:spPr>
          <a:xfrm>
            <a:off x="91682" y="1412776"/>
            <a:ext cx="9036496" cy="707886"/>
          </a:xfrm>
          <a:prstGeom prst="rect">
            <a:avLst/>
          </a:prstGeom>
          <a:noFill/>
        </p:spPr>
        <p:txBody>
          <a:bodyPr wrap="square" rtlCol="0">
            <a:spAutoFit/>
          </a:bodyPr>
          <a:lstStyle/>
          <a:p>
            <a:pPr algn="just"/>
            <a:r>
              <a:rPr lang="sk-SK" sz="2000" dirty="0"/>
              <a:t>V dnešnej dobe slúži </a:t>
            </a:r>
            <a:r>
              <a:rPr lang="sk-SK" sz="2000" dirty="0" err="1"/>
              <a:t>Facebook</a:t>
            </a:r>
            <a:r>
              <a:rPr lang="sk-SK" sz="2000" dirty="0"/>
              <a:t> najmä na komunikáciu, nadväzovanie priateľstiev a </a:t>
            </a:r>
            <a:r>
              <a:rPr lang="sk-SK" sz="2000" dirty="0" err="1"/>
              <a:t>zdieľanie</a:t>
            </a:r>
            <a:r>
              <a:rPr lang="sk-SK" sz="2000" dirty="0"/>
              <a:t> fotografií a videí.</a:t>
            </a:r>
          </a:p>
        </p:txBody>
      </p:sp>
      <p:sp>
        <p:nvSpPr>
          <p:cNvPr id="3" name="Obdĺžnik 2"/>
          <p:cNvSpPr/>
          <p:nvPr/>
        </p:nvSpPr>
        <p:spPr>
          <a:xfrm>
            <a:off x="98511" y="2163537"/>
            <a:ext cx="7864694" cy="400110"/>
          </a:xfrm>
          <a:prstGeom prst="rect">
            <a:avLst/>
          </a:prstGeom>
        </p:spPr>
        <p:txBody>
          <a:bodyPr wrap="square">
            <a:spAutoFit/>
          </a:bodyPr>
          <a:lstStyle/>
          <a:p>
            <a:pPr algn="ctr"/>
            <a:r>
              <a:rPr lang="sk-SK" sz="2000" dirty="0" err="1"/>
              <a:t>Facebook</a:t>
            </a:r>
            <a:r>
              <a:rPr lang="sk-SK" sz="2000" dirty="0"/>
              <a:t> momentálne zamestnáva viac ako 1000 zamestnancov.</a:t>
            </a:r>
          </a:p>
        </p:txBody>
      </p:sp>
      <p:sp>
        <p:nvSpPr>
          <p:cNvPr id="5" name="Obdĺžnik 4"/>
          <p:cNvSpPr/>
          <p:nvPr/>
        </p:nvSpPr>
        <p:spPr>
          <a:xfrm>
            <a:off x="323528" y="2578104"/>
            <a:ext cx="8064896" cy="461665"/>
          </a:xfrm>
          <a:prstGeom prst="rect">
            <a:avLst/>
          </a:prstGeom>
        </p:spPr>
        <p:txBody>
          <a:bodyPr wrap="square">
            <a:spAutoFit/>
          </a:bodyPr>
          <a:lstStyle/>
          <a:p>
            <a:r>
              <a:rPr lang="sk-SK" sz="2400" dirty="0"/>
              <a:t>RNDr. Ján Oravec -</a:t>
            </a:r>
            <a:r>
              <a:rPr lang="sk-SK" sz="2000" dirty="0"/>
              <a:t>Software </a:t>
            </a:r>
            <a:r>
              <a:rPr lang="sk-SK" sz="2000" dirty="0" err="1"/>
              <a:t>Engineer</a:t>
            </a:r>
            <a:r>
              <a:rPr lang="sk-SK" sz="2000" dirty="0"/>
              <a:t>,  </a:t>
            </a:r>
            <a:r>
              <a:rPr lang="sk-SK" sz="2000" dirty="0" err="1">
                <a:hlinkClick r:id="rId2"/>
              </a:rPr>
              <a:t>Facebook</a:t>
            </a:r>
            <a:r>
              <a:rPr lang="sk-SK" sz="2000" dirty="0"/>
              <a:t>- </a:t>
            </a:r>
            <a:r>
              <a:rPr lang="sk-SK" sz="2000" dirty="0" err="1">
                <a:hlinkClick r:id="rId3"/>
              </a:rPr>
              <a:t>Palo</a:t>
            </a:r>
            <a:r>
              <a:rPr lang="sk-SK" sz="2000" dirty="0">
                <a:hlinkClick r:id="rId3"/>
              </a:rPr>
              <a:t> </a:t>
            </a:r>
            <a:r>
              <a:rPr lang="sk-SK" sz="2000" dirty="0" err="1">
                <a:hlinkClick r:id="rId3"/>
              </a:rPr>
              <a:t>Alto</a:t>
            </a:r>
            <a:r>
              <a:rPr lang="sk-SK" sz="2000" dirty="0">
                <a:hlinkClick r:id="rId3"/>
              </a:rPr>
              <a:t>, </a:t>
            </a:r>
            <a:r>
              <a:rPr lang="sk-SK" sz="2000" dirty="0" err="1">
                <a:hlinkClick r:id="rId3"/>
              </a:rPr>
              <a:t>California</a:t>
            </a:r>
            <a:endParaRPr lang="sk-SK" sz="2000" dirty="0"/>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88504" y="3019620"/>
            <a:ext cx="3361562" cy="3629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8" name="Obrázok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58546" y="2999969"/>
            <a:ext cx="4891517" cy="3668638"/>
          </a:xfrm>
          <a:prstGeom prst="rect">
            <a:avLst/>
          </a:prstGeom>
          <a:ln>
            <a:solidFill>
              <a:schemeClr val="accent1">
                <a:shade val="50000"/>
              </a:schemeClr>
            </a:solidFill>
          </a:ln>
        </p:spPr>
      </p:pic>
      <p:sp>
        <p:nvSpPr>
          <p:cNvPr id="6" name="Ovál 5"/>
          <p:cNvSpPr/>
          <p:nvPr/>
        </p:nvSpPr>
        <p:spPr>
          <a:xfrm>
            <a:off x="3851920" y="5229200"/>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13659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9" y="283496"/>
            <a:ext cx="8686800" cy="841248"/>
          </a:xfrm>
        </p:spPr>
        <p:txBody>
          <a:bodyPr/>
          <a:lstStyle/>
          <a:p>
            <a:pPr algn="ctr"/>
            <a:r>
              <a:rPr lang="sk-SK" dirty="0" err="1" smtClean="0"/>
              <a:t>Facebook</a:t>
            </a:r>
            <a:endParaRPr lang="sk-SK" dirty="0"/>
          </a:p>
        </p:txBody>
      </p:sp>
      <p:sp>
        <p:nvSpPr>
          <p:cNvPr id="3" name="BlokTextu 2"/>
          <p:cNvSpPr txBox="1"/>
          <p:nvPr/>
        </p:nvSpPr>
        <p:spPr>
          <a:xfrm>
            <a:off x="611560" y="1556792"/>
            <a:ext cx="7488832" cy="2677656"/>
          </a:xfrm>
          <a:prstGeom prst="rect">
            <a:avLst/>
          </a:prstGeom>
          <a:noFill/>
        </p:spPr>
        <p:txBody>
          <a:bodyPr wrap="square" rtlCol="0">
            <a:spAutoFit/>
          </a:bodyPr>
          <a:lstStyle/>
          <a:p>
            <a:r>
              <a:rPr lang="sk-SK" sz="2400" b="1" dirty="0" smtClean="0"/>
              <a:t>Praktické ukážky práce so sociálnou sieťou </a:t>
            </a:r>
            <a:r>
              <a:rPr lang="sk-SK" sz="2400" b="1" dirty="0" err="1" smtClean="0"/>
              <a:t>Facebook</a:t>
            </a:r>
            <a:r>
              <a:rPr lang="sk-SK" sz="2400" b="1" dirty="0" smtClean="0"/>
              <a:t>.</a:t>
            </a:r>
          </a:p>
          <a:p>
            <a:pPr marL="342900" indent="-342900">
              <a:buFont typeface="Arial" pitchFamily="34" charset="0"/>
              <a:buChar char="•"/>
            </a:pPr>
            <a:r>
              <a:rPr lang="sk-SK" sz="2400" b="1" dirty="0" smtClean="0"/>
              <a:t>Publikovanie  na sociálnej sieti</a:t>
            </a:r>
          </a:p>
          <a:p>
            <a:pPr marL="342900" indent="-342900">
              <a:buFont typeface="Arial" pitchFamily="34" charset="0"/>
              <a:buChar char="•"/>
            </a:pPr>
            <a:r>
              <a:rPr lang="sk-SK" sz="2400" b="1" dirty="0" err="1" smtClean="0"/>
              <a:t>Offline</a:t>
            </a:r>
            <a:r>
              <a:rPr lang="sk-SK" sz="2400" b="1" dirty="0" smtClean="0"/>
              <a:t> diskusia.</a:t>
            </a:r>
          </a:p>
          <a:p>
            <a:pPr marL="342900" indent="-342900">
              <a:buFont typeface="Arial" pitchFamily="34" charset="0"/>
              <a:buChar char="•"/>
            </a:pPr>
            <a:r>
              <a:rPr lang="sk-SK" sz="2400" b="1" dirty="0" smtClean="0"/>
              <a:t>Vytvorenie  diskusnej skupiny.</a:t>
            </a:r>
          </a:p>
          <a:p>
            <a:pPr marL="342900" indent="-342900">
              <a:buFont typeface="Arial" pitchFamily="34" charset="0"/>
              <a:buChar char="•"/>
            </a:pPr>
            <a:r>
              <a:rPr lang="sk-SK" sz="2400" b="1" dirty="0" smtClean="0"/>
              <a:t>Chat</a:t>
            </a:r>
          </a:p>
          <a:p>
            <a:pPr marL="342900" indent="-342900">
              <a:buFont typeface="Arial" pitchFamily="34" charset="0"/>
              <a:buChar char="•"/>
            </a:pPr>
            <a:r>
              <a:rPr lang="sk-SK" sz="2400" b="1" dirty="0" err="1" smtClean="0"/>
              <a:t>Online</a:t>
            </a:r>
            <a:r>
              <a:rPr lang="sk-SK" sz="2400" b="1" dirty="0" smtClean="0"/>
              <a:t> prieskum</a:t>
            </a:r>
          </a:p>
          <a:p>
            <a:pPr marL="342900" indent="-342900">
              <a:buFont typeface="Arial" pitchFamily="34" charset="0"/>
              <a:buChar char="•"/>
            </a:pPr>
            <a:r>
              <a:rPr lang="sk-SK" sz="2400" b="1" dirty="0" smtClean="0"/>
              <a:t>Zverejnenie fotky, videa.</a:t>
            </a:r>
            <a:endParaRPr lang="sk-SK" sz="2400" b="1" dirty="0"/>
          </a:p>
        </p:txBody>
      </p:sp>
      <p:sp>
        <p:nvSpPr>
          <p:cNvPr id="5" name="BlokTextu 4"/>
          <p:cNvSpPr txBox="1"/>
          <p:nvPr/>
        </p:nvSpPr>
        <p:spPr>
          <a:xfrm>
            <a:off x="611560" y="4877871"/>
            <a:ext cx="6552728" cy="584775"/>
          </a:xfrm>
          <a:prstGeom prst="rect">
            <a:avLst/>
          </a:prstGeom>
          <a:noFill/>
        </p:spPr>
        <p:txBody>
          <a:bodyPr wrap="square" rtlCol="0">
            <a:spAutoFit/>
          </a:bodyPr>
          <a:lstStyle/>
          <a:p>
            <a:pPr algn="ctr"/>
            <a:r>
              <a:rPr lang="sk-SK" sz="3200" b="1" dirty="0" smtClean="0">
                <a:hlinkClick r:id="rId2"/>
              </a:rPr>
              <a:t>www.facebook.com</a:t>
            </a:r>
            <a:endParaRPr lang="sk-SK" sz="3200" b="1" dirty="0"/>
          </a:p>
        </p:txBody>
      </p:sp>
    </p:spTree>
    <p:extLst>
      <p:ext uri="{BB962C8B-B14F-4D97-AF65-F5344CB8AC3E}">
        <p14:creationId xmlns:p14="http://schemas.microsoft.com/office/powerpoint/2010/main" xmlns="" val="297585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9" y="283496"/>
            <a:ext cx="8686800" cy="841248"/>
          </a:xfrm>
        </p:spPr>
        <p:txBody>
          <a:bodyPr/>
          <a:lstStyle/>
          <a:p>
            <a:pPr algn="ctr"/>
            <a:r>
              <a:rPr lang="sk-SK" dirty="0" err="1" smtClean="0"/>
              <a:t>Facebook</a:t>
            </a:r>
            <a:endParaRPr lang="sk-SK" dirty="0"/>
          </a:p>
        </p:txBody>
      </p:sp>
      <p:sp>
        <p:nvSpPr>
          <p:cNvPr id="3" name="BlokTextu 2"/>
          <p:cNvSpPr txBox="1"/>
          <p:nvPr/>
        </p:nvSpPr>
        <p:spPr>
          <a:xfrm>
            <a:off x="539552" y="1124744"/>
            <a:ext cx="7488832" cy="5386090"/>
          </a:xfrm>
          <a:prstGeom prst="rect">
            <a:avLst/>
          </a:prstGeom>
          <a:noFill/>
        </p:spPr>
        <p:txBody>
          <a:bodyPr wrap="square" rtlCol="0">
            <a:spAutoFit/>
          </a:bodyPr>
          <a:lstStyle/>
          <a:p>
            <a:pPr algn="ctr"/>
            <a:r>
              <a:rPr lang="sk-SK" sz="2800" b="1" dirty="0"/>
              <a:t>Využitie </a:t>
            </a:r>
            <a:r>
              <a:rPr lang="sk-SK" sz="2800" b="1" dirty="0" err="1"/>
              <a:t>Facebooku</a:t>
            </a:r>
            <a:r>
              <a:rPr lang="sk-SK" sz="2800" b="1" dirty="0"/>
              <a:t> v škole</a:t>
            </a:r>
            <a:r>
              <a:rPr lang="sk-SK" sz="2800" b="1" dirty="0" smtClean="0"/>
              <a:t>:</a:t>
            </a:r>
          </a:p>
          <a:p>
            <a:pPr algn="ctr"/>
            <a:endParaRPr lang="sk-SK" sz="2800" b="1" dirty="0"/>
          </a:p>
          <a:p>
            <a:pPr lvl="0"/>
            <a:r>
              <a:rPr lang="sk-SK" sz="2400" dirty="0" smtClean="0"/>
              <a:t>Vytvorenie </a:t>
            </a:r>
            <a:r>
              <a:rPr lang="sk-SK" sz="2400" dirty="0" err="1"/>
              <a:t>Fb</a:t>
            </a:r>
            <a:r>
              <a:rPr lang="sk-SK" sz="2400" dirty="0"/>
              <a:t> skupiny triedy. Členovia, žiaci, rodičia.</a:t>
            </a:r>
          </a:p>
          <a:p>
            <a:pPr lvl="0"/>
            <a:r>
              <a:rPr lang="sk-SK" sz="2400" dirty="0"/>
              <a:t>Informovať o aktuálnych udalostiach v škole, </a:t>
            </a:r>
            <a:r>
              <a:rPr lang="sk-SK" sz="2400" dirty="0" smtClean="0"/>
              <a:t>triede.</a:t>
            </a:r>
            <a:endParaRPr lang="sk-SK" sz="2400" dirty="0"/>
          </a:p>
          <a:p>
            <a:pPr lvl="0"/>
            <a:r>
              <a:rPr lang="sk-SK" sz="2400" dirty="0"/>
              <a:t>Vytvárať pozvánky na spoločné akcie. Členovia skupiny ich môžu </a:t>
            </a:r>
            <a:r>
              <a:rPr lang="sk-SK" sz="2400" dirty="0" err="1"/>
              <a:t>zdielať</a:t>
            </a:r>
            <a:r>
              <a:rPr lang="sk-SK" sz="2400" dirty="0"/>
              <a:t>, posielať ďalej.</a:t>
            </a:r>
          </a:p>
          <a:p>
            <a:pPr lvl="0"/>
            <a:r>
              <a:rPr lang="sk-SK" sz="2400" dirty="0"/>
              <a:t>Publikovanie fotografií, videí z akcií.</a:t>
            </a:r>
          </a:p>
          <a:p>
            <a:pPr lvl="0"/>
            <a:r>
              <a:rPr lang="sk-SK" sz="2400" dirty="0"/>
              <a:t>Písanie správ, reportáži </a:t>
            </a:r>
            <a:r>
              <a:rPr lang="sk-SK" sz="2400"/>
              <a:t>formou </a:t>
            </a:r>
            <a:r>
              <a:rPr lang="sk-SK" sz="2400" smtClean="0"/>
              <a:t>pozvánok.</a:t>
            </a:r>
            <a:endParaRPr lang="sk-SK" sz="2400" dirty="0"/>
          </a:p>
          <a:p>
            <a:pPr lvl="0"/>
            <a:r>
              <a:rPr lang="sk-SK" sz="2400" dirty="0"/>
              <a:t>Prezentácia naskenovaných diplomov, certifikátov- prezentácia  úspechov žiakov, učiteľov.</a:t>
            </a:r>
          </a:p>
          <a:p>
            <a:pPr lvl="0"/>
            <a:r>
              <a:rPr lang="sk-SK" sz="2400" dirty="0"/>
              <a:t>Využívanie jednoduchého hlasovania na zistenie názorov rodičov, žiakov –získanie spätnej väzby.</a:t>
            </a:r>
          </a:p>
          <a:p>
            <a:r>
              <a:rPr lang="sk-SK" sz="2400" dirty="0" err="1"/>
              <a:t>Facebook</a:t>
            </a:r>
            <a:r>
              <a:rPr lang="sk-SK" sz="2400" dirty="0"/>
              <a:t> má potenciál  </a:t>
            </a:r>
            <a:r>
              <a:rPr lang="sk-SK" sz="2400" dirty="0" smtClean="0"/>
              <a:t>prilákať  </a:t>
            </a:r>
            <a:r>
              <a:rPr lang="sk-SK" sz="2400" dirty="0"/>
              <a:t>do školy talentovaných </a:t>
            </a:r>
            <a:r>
              <a:rPr lang="sk-SK" sz="2400" dirty="0" smtClean="0"/>
              <a:t>žiakov, učiteľov </a:t>
            </a:r>
            <a:r>
              <a:rPr lang="sk-SK" sz="2400" dirty="0"/>
              <a:t>, zvýšiť úroveň . </a:t>
            </a:r>
          </a:p>
        </p:txBody>
      </p:sp>
    </p:spTree>
    <p:extLst>
      <p:ext uri="{BB962C8B-B14F-4D97-AF65-F5344CB8AC3E}">
        <p14:creationId xmlns:p14="http://schemas.microsoft.com/office/powerpoint/2010/main" xmlns="" val="15826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1"/>
            <a:ext cx="8686800" cy="1469777"/>
          </a:xfrm>
        </p:spPr>
        <p:txBody>
          <a:bodyPr/>
          <a:lstStyle/>
          <a:p>
            <a:r>
              <a:rPr lang="sk-SK" dirty="0"/>
              <a:t>Autorstvo informačných </a:t>
            </a:r>
            <a:r>
              <a:rPr lang="sk-SK" dirty="0" smtClean="0"/>
              <a:t>produktov</a:t>
            </a:r>
            <a:endParaRPr lang="sk-SK" dirty="0"/>
          </a:p>
        </p:txBody>
      </p:sp>
      <p:sp>
        <p:nvSpPr>
          <p:cNvPr id="3" name="BlokTextu 2"/>
          <p:cNvSpPr txBox="1"/>
          <p:nvPr/>
        </p:nvSpPr>
        <p:spPr>
          <a:xfrm>
            <a:off x="539552" y="1124744"/>
            <a:ext cx="7488832" cy="461665"/>
          </a:xfrm>
          <a:prstGeom prst="rect">
            <a:avLst/>
          </a:prstGeom>
          <a:noFill/>
        </p:spPr>
        <p:txBody>
          <a:bodyPr wrap="square" rtlCol="0">
            <a:spAutoFit/>
          </a:bodyPr>
          <a:lstStyle/>
          <a:p>
            <a:pPr algn="ctr"/>
            <a:r>
              <a:rPr lang="sk-SK" sz="2400" dirty="0" smtClean="0"/>
              <a:t> </a:t>
            </a:r>
            <a:endParaRPr lang="sk-SK" sz="2400" dirty="0"/>
          </a:p>
        </p:txBody>
      </p:sp>
      <p:sp>
        <p:nvSpPr>
          <p:cNvPr id="4" name="BlokTextu 3"/>
          <p:cNvSpPr txBox="1"/>
          <p:nvPr/>
        </p:nvSpPr>
        <p:spPr>
          <a:xfrm>
            <a:off x="539552" y="2348880"/>
            <a:ext cx="4320480" cy="523220"/>
          </a:xfrm>
          <a:prstGeom prst="rect">
            <a:avLst/>
          </a:prstGeom>
          <a:noFill/>
        </p:spPr>
        <p:txBody>
          <a:bodyPr wrap="square" rtlCol="0">
            <a:spAutoFit/>
          </a:bodyPr>
          <a:lstStyle/>
          <a:p>
            <a:pPr algn="ctr"/>
            <a:r>
              <a:rPr lang="sk-SK" sz="2800" b="1" dirty="0" smtClean="0">
                <a:hlinkClick r:id="rId2"/>
              </a:rPr>
              <a:t>Základné pojmy</a:t>
            </a:r>
            <a:endParaRPr lang="sk-SK" sz="2800" b="1" dirty="0"/>
          </a:p>
        </p:txBody>
      </p:sp>
      <p:sp>
        <p:nvSpPr>
          <p:cNvPr id="5" name="Obdĺžnik 4"/>
          <p:cNvSpPr/>
          <p:nvPr/>
        </p:nvSpPr>
        <p:spPr>
          <a:xfrm>
            <a:off x="229959" y="4077072"/>
            <a:ext cx="8512266" cy="707886"/>
          </a:xfrm>
          <a:prstGeom prst="rect">
            <a:avLst/>
          </a:prstGeom>
        </p:spPr>
        <p:txBody>
          <a:bodyPr wrap="none">
            <a:spAutoFit/>
          </a:bodyPr>
          <a:lstStyle/>
          <a:p>
            <a:pPr algn="ctr"/>
            <a:r>
              <a:rPr lang="sk-SK" sz="2000" b="1" dirty="0">
                <a:hlinkClick r:id="rId3"/>
              </a:rPr>
              <a:t>Obmedzenia autorského práva – najčastejšie prípady v praxi pedagóga </a:t>
            </a:r>
            <a:endParaRPr lang="sk-SK" sz="2000" b="1" dirty="0" smtClean="0"/>
          </a:p>
          <a:p>
            <a:pPr algn="ctr"/>
            <a:r>
              <a:rPr lang="sk-SK" sz="2000" b="1" dirty="0" err="1" smtClean="0"/>
              <a:t>Str</a:t>
            </a:r>
            <a:r>
              <a:rPr lang="sk-SK" sz="2000" b="1" dirty="0" smtClean="0"/>
              <a:t> – 32.</a:t>
            </a:r>
            <a:endParaRPr lang="sk-SK" sz="2000" b="1" dirty="0"/>
          </a:p>
        </p:txBody>
      </p:sp>
    </p:spTree>
    <p:extLst>
      <p:ext uri="{BB962C8B-B14F-4D97-AF65-F5344CB8AC3E}">
        <p14:creationId xmlns:p14="http://schemas.microsoft.com/office/powerpoint/2010/main" xmlns="" val="14787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7571184" cy="1124744"/>
          </a:xfrm>
        </p:spPr>
        <p:txBody>
          <a:bodyPr/>
          <a:lstStyle/>
          <a:p>
            <a:r>
              <a:rPr lang="sk-SK" dirty="0" smtClean="0"/>
              <a:t>Vzdelávacie portály</a:t>
            </a:r>
            <a:endParaRPr lang="sk-SK" dirty="0"/>
          </a:p>
        </p:txBody>
      </p:sp>
      <p:sp>
        <p:nvSpPr>
          <p:cNvPr id="3" name="BlokTextu 2"/>
          <p:cNvSpPr txBox="1"/>
          <p:nvPr/>
        </p:nvSpPr>
        <p:spPr>
          <a:xfrm>
            <a:off x="309166" y="1340768"/>
            <a:ext cx="3240360" cy="369332"/>
          </a:xfrm>
          <a:prstGeom prst="rect">
            <a:avLst/>
          </a:prstGeom>
          <a:noFill/>
        </p:spPr>
        <p:txBody>
          <a:bodyPr wrap="square" rtlCol="0">
            <a:spAutoFit/>
          </a:bodyPr>
          <a:lstStyle/>
          <a:p>
            <a:r>
              <a:rPr lang="sk-SK" dirty="0" smtClean="0">
                <a:hlinkClick r:id="rId2"/>
              </a:rPr>
              <a:t>Digitálne vzdelávanie </a:t>
            </a:r>
            <a:endParaRPr lang="sk-SK" dirty="0"/>
          </a:p>
        </p:txBody>
      </p:sp>
      <p:sp>
        <p:nvSpPr>
          <p:cNvPr id="4" name="BlokTextu 3"/>
          <p:cNvSpPr txBox="1"/>
          <p:nvPr/>
        </p:nvSpPr>
        <p:spPr>
          <a:xfrm>
            <a:off x="250861" y="3645024"/>
            <a:ext cx="2088232" cy="369332"/>
          </a:xfrm>
          <a:prstGeom prst="rect">
            <a:avLst/>
          </a:prstGeom>
          <a:noFill/>
        </p:spPr>
        <p:txBody>
          <a:bodyPr wrap="square" rtlCol="0">
            <a:spAutoFit/>
          </a:bodyPr>
          <a:lstStyle/>
          <a:p>
            <a:r>
              <a:rPr lang="sk-SK" dirty="0" smtClean="0">
                <a:hlinkClick r:id="rId3"/>
              </a:rPr>
              <a:t>Český portál</a:t>
            </a:r>
            <a:endParaRPr lang="sk-SK" dirty="0"/>
          </a:p>
        </p:txBody>
      </p:sp>
      <p:sp>
        <p:nvSpPr>
          <p:cNvPr id="5" name="BlokTextu 4"/>
          <p:cNvSpPr txBox="1"/>
          <p:nvPr/>
        </p:nvSpPr>
        <p:spPr>
          <a:xfrm>
            <a:off x="310261" y="3033944"/>
            <a:ext cx="1728192" cy="369332"/>
          </a:xfrm>
          <a:prstGeom prst="rect">
            <a:avLst/>
          </a:prstGeom>
          <a:noFill/>
        </p:spPr>
        <p:txBody>
          <a:bodyPr wrap="square" rtlCol="0">
            <a:spAutoFit/>
          </a:bodyPr>
          <a:lstStyle/>
          <a:p>
            <a:r>
              <a:rPr lang="sk-SK" dirty="0">
                <a:hlinkClick r:id="rId4"/>
              </a:rPr>
              <a:t>http://tuul.sk/</a:t>
            </a:r>
            <a:endParaRPr lang="sk-SK" dirty="0"/>
          </a:p>
        </p:txBody>
      </p:sp>
      <p:sp>
        <p:nvSpPr>
          <p:cNvPr id="7" name="BlokTextu 6"/>
          <p:cNvSpPr txBox="1"/>
          <p:nvPr/>
        </p:nvSpPr>
        <p:spPr>
          <a:xfrm>
            <a:off x="244897" y="2204864"/>
            <a:ext cx="2748060" cy="369332"/>
          </a:xfrm>
          <a:prstGeom prst="rect">
            <a:avLst/>
          </a:prstGeom>
          <a:noFill/>
        </p:spPr>
        <p:txBody>
          <a:bodyPr wrap="none" rtlCol="0">
            <a:spAutoFit/>
          </a:bodyPr>
          <a:lstStyle/>
          <a:p>
            <a:r>
              <a:rPr lang="sk-SK" dirty="0" smtClean="0">
                <a:hlinkClick r:id="rId5"/>
              </a:rPr>
              <a:t>Zdigitalizované učebnice</a:t>
            </a:r>
            <a:endParaRPr lang="sk-SK" dirty="0"/>
          </a:p>
        </p:txBody>
      </p:sp>
      <p:sp>
        <p:nvSpPr>
          <p:cNvPr id="8" name="BlokTextu 7"/>
          <p:cNvSpPr txBox="1"/>
          <p:nvPr/>
        </p:nvSpPr>
        <p:spPr>
          <a:xfrm>
            <a:off x="228102" y="4167664"/>
            <a:ext cx="2088232" cy="369332"/>
          </a:xfrm>
          <a:prstGeom prst="rect">
            <a:avLst/>
          </a:prstGeom>
          <a:noFill/>
        </p:spPr>
        <p:txBody>
          <a:bodyPr wrap="square" rtlCol="0">
            <a:spAutoFit/>
          </a:bodyPr>
          <a:lstStyle/>
          <a:p>
            <a:r>
              <a:rPr lang="sk-SK" dirty="0" smtClean="0">
                <a:hlinkClick r:id="rId6"/>
              </a:rPr>
              <a:t>Mimo školu</a:t>
            </a:r>
            <a:endParaRPr lang="sk-SK" dirty="0"/>
          </a:p>
        </p:txBody>
      </p:sp>
      <p:sp>
        <p:nvSpPr>
          <p:cNvPr id="9" name="BlokTextu 8"/>
          <p:cNvSpPr txBox="1"/>
          <p:nvPr/>
        </p:nvSpPr>
        <p:spPr>
          <a:xfrm>
            <a:off x="250861" y="5341858"/>
            <a:ext cx="2088232" cy="369332"/>
          </a:xfrm>
          <a:prstGeom prst="rect">
            <a:avLst/>
          </a:prstGeom>
          <a:noFill/>
        </p:spPr>
        <p:txBody>
          <a:bodyPr wrap="square" rtlCol="0">
            <a:spAutoFit/>
          </a:bodyPr>
          <a:lstStyle/>
          <a:p>
            <a:r>
              <a:rPr lang="sk-SK" dirty="0" smtClean="0">
                <a:hlinkClick r:id="rId7"/>
              </a:rPr>
              <a:t>Trendy v školstve</a:t>
            </a:r>
            <a:endParaRPr lang="sk-SK" dirty="0"/>
          </a:p>
        </p:txBody>
      </p:sp>
      <p:sp>
        <p:nvSpPr>
          <p:cNvPr id="10" name="BlokTextu 9"/>
          <p:cNvSpPr txBox="1"/>
          <p:nvPr/>
        </p:nvSpPr>
        <p:spPr>
          <a:xfrm>
            <a:off x="351748" y="4725144"/>
            <a:ext cx="2088232" cy="369332"/>
          </a:xfrm>
          <a:prstGeom prst="rect">
            <a:avLst/>
          </a:prstGeom>
          <a:noFill/>
        </p:spPr>
        <p:txBody>
          <a:bodyPr wrap="square" rtlCol="0">
            <a:spAutoFit/>
          </a:bodyPr>
          <a:lstStyle/>
          <a:p>
            <a:r>
              <a:rPr lang="sk-SK" dirty="0" smtClean="0">
                <a:hlinkClick r:id="rId8"/>
              </a:rPr>
              <a:t>Ideme do školy</a:t>
            </a:r>
            <a:endParaRPr lang="sk-SK" dirty="0"/>
          </a:p>
        </p:txBody>
      </p:sp>
      <p:sp>
        <p:nvSpPr>
          <p:cNvPr id="11" name="BlokTextu 10"/>
          <p:cNvSpPr txBox="1"/>
          <p:nvPr/>
        </p:nvSpPr>
        <p:spPr>
          <a:xfrm>
            <a:off x="298778" y="2664612"/>
            <a:ext cx="3240360" cy="369332"/>
          </a:xfrm>
          <a:prstGeom prst="rect">
            <a:avLst/>
          </a:prstGeom>
          <a:noFill/>
        </p:spPr>
        <p:txBody>
          <a:bodyPr wrap="square" rtlCol="0">
            <a:spAutoFit/>
          </a:bodyPr>
          <a:lstStyle/>
          <a:p>
            <a:r>
              <a:rPr lang="sk-SK" dirty="0" smtClean="0">
                <a:hlinkClick r:id="rId9"/>
              </a:rPr>
              <a:t>Zborovňa </a:t>
            </a:r>
            <a:endParaRPr lang="sk-SK" dirty="0"/>
          </a:p>
        </p:txBody>
      </p:sp>
      <p:sp>
        <p:nvSpPr>
          <p:cNvPr id="12" name="BlokTextu 11"/>
          <p:cNvSpPr txBox="1"/>
          <p:nvPr/>
        </p:nvSpPr>
        <p:spPr>
          <a:xfrm>
            <a:off x="351748" y="1772816"/>
            <a:ext cx="3240360" cy="369332"/>
          </a:xfrm>
          <a:prstGeom prst="rect">
            <a:avLst/>
          </a:prstGeom>
          <a:noFill/>
        </p:spPr>
        <p:txBody>
          <a:bodyPr wrap="square" rtlCol="0">
            <a:spAutoFit/>
          </a:bodyPr>
          <a:lstStyle/>
          <a:p>
            <a:r>
              <a:rPr lang="sk-SK" dirty="0" err="1" smtClean="0">
                <a:hlinkClick r:id="rId10"/>
              </a:rPr>
              <a:t>Digiškola</a:t>
            </a:r>
            <a:endParaRPr lang="sk-SK" dirty="0"/>
          </a:p>
        </p:txBody>
      </p:sp>
    </p:spTree>
    <p:extLst>
      <p:ext uri="{BB962C8B-B14F-4D97-AF65-F5344CB8AC3E}">
        <p14:creationId xmlns:p14="http://schemas.microsoft.com/office/powerpoint/2010/main" xmlns="" val="7946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7" y="1124744"/>
            <a:ext cx="8997217" cy="1109736"/>
          </a:xfrm>
        </p:spPr>
        <p:txBody>
          <a:bodyPr/>
          <a:lstStyle/>
          <a:p>
            <a:pPr marL="571500" lvl="0" indent="-571500" algn="l"/>
            <a:r>
              <a:rPr lang="sk-SK" dirty="0"/>
              <a:t>Informačná spoločnosť- sociálne, </a:t>
            </a:r>
            <a:r>
              <a:rPr lang="sk-SK" dirty="0" smtClean="0"/>
              <a:t>etické ,zdravotné  aspekty </a:t>
            </a:r>
            <a:r>
              <a:rPr lang="sk-SK" dirty="0"/>
              <a:t>používania IKT</a:t>
            </a:r>
          </a:p>
        </p:txBody>
      </p:sp>
      <p:sp>
        <p:nvSpPr>
          <p:cNvPr id="3" name="BlokTextu 2"/>
          <p:cNvSpPr txBox="1"/>
          <p:nvPr/>
        </p:nvSpPr>
        <p:spPr>
          <a:xfrm>
            <a:off x="539552" y="1124744"/>
            <a:ext cx="7488832" cy="461665"/>
          </a:xfrm>
          <a:prstGeom prst="rect">
            <a:avLst/>
          </a:prstGeom>
          <a:noFill/>
        </p:spPr>
        <p:txBody>
          <a:bodyPr wrap="square" rtlCol="0">
            <a:spAutoFit/>
          </a:bodyPr>
          <a:lstStyle/>
          <a:p>
            <a:pPr algn="ctr"/>
            <a:r>
              <a:rPr lang="sk-SK" sz="2400" dirty="0" smtClean="0"/>
              <a:t> </a:t>
            </a:r>
            <a:endParaRPr lang="sk-SK" sz="2400" dirty="0"/>
          </a:p>
        </p:txBody>
      </p:sp>
      <p:sp>
        <p:nvSpPr>
          <p:cNvPr id="4" name="BlokTextu 3"/>
          <p:cNvSpPr txBox="1"/>
          <p:nvPr/>
        </p:nvSpPr>
        <p:spPr>
          <a:xfrm>
            <a:off x="1907704" y="2636912"/>
            <a:ext cx="4320480" cy="523220"/>
          </a:xfrm>
          <a:prstGeom prst="rect">
            <a:avLst/>
          </a:prstGeom>
          <a:noFill/>
        </p:spPr>
        <p:txBody>
          <a:bodyPr wrap="square" rtlCol="0">
            <a:spAutoFit/>
          </a:bodyPr>
          <a:lstStyle/>
          <a:p>
            <a:pPr algn="ctr"/>
            <a:r>
              <a:rPr lang="sk-SK" sz="2800" b="1" dirty="0" smtClean="0">
                <a:hlinkClick r:id="rId2" action="ppaction://hlinkfile"/>
              </a:rPr>
              <a:t>Základné pojmy</a:t>
            </a:r>
            <a:endParaRPr lang="sk-SK" sz="2800" b="1" dirty="0"/>
          </a:p>
        </p:txBody>
      </p:sp>
      <p:sp>
        <p:nvSpPr>
          <p:cNvPr id="5" name="Obdĺžnik 4"/>
          <p:cNvSpPr/>
          <p:nvPr/>
        </p:nvSpPr>
        <p:spPr>
          <a:xfrm>
            <a:off x="4393727" y="4077072"/>
            <a:ext cx="184730" cy="400110"/>
          </a:xfrm>
          <a:prstGeom prst="rect">
            <a:avLst/>
          </a:prstGeom>
        </p:spPr>
        <p:txBody>
          <a:bodyPr wrap="none">
            <a:spAutoFit/>
          </a:bodyPr>
          <a:lstStyle/>
          <a:p>
            <a:pPr algn="ctr"/>
            <a:endParaRPr lang="sk-SK" sz="2000" b="1" dirty="0"/>
          </a:p>
        </p:txBody>
      </p:sp>
      <p:sp>
        <p:nvSpPr>
          <p:cNvPr id="6" name="BlokTextu 5"/>
          <p:cNvSpPr txBox="1"/>
          <p:nvPr/>
        </p:nvSpPr>
        <p:spPr>
          <a:xfrm>
            <a:off x="1835696" y="3815462"/>
            <a:ext cx="6009198" cy="523220"/>
          </a:xfrm>
          <a:prstGeom prst="rect">
            <a:avLst/>
          </a:prstGeom>
          <a:noFill/>
        </p:spPr>
        <p:txBody>
          <a:bodyPr wrap="square" rtlCol="0">
            <a:spAutoFit/>
          </a:bodyPr>
          <a:lstStyle/>
          <a:p>
            <a:pPr algn="ctr"/>
            <a:r>
              <a:rPr lang="sk-SK" sz="2800" b="1" dirty="0" smtClean="0">
                <a:hlinkClick r:id="rId3"/>
              </a:rPr>
              <a:t>Čo zverejniť na Internete?</a:t>
            </a:r>
            <a:endParaRPr lang="sk-SK" sz="2800" b="1" dirty="0"/>
          </a:p>
        </p:txBody>
      </p:sp>
      <p:sp>
        <p:nvSpPr>
          <p:cNvPr id="7" name="BlokTextu 6"/>
          <p:cNvSpPr txBox="1"/>
          <p:nvPr/>
        </p:nvSpPr>
        <p:spPr>
          <a:xfrm>
            <a:off x="1907704" y="5013176"/>
            <a:ext cx="6009198" cy="523220"/>
          </a:xfrm>
          <a:prstGeom prst="rect">
            <a:avLst/>
          </a:prstGeom>
          <a:noFill/>
        </p:spPr>
        <p:txBody>
          <a:bodyPr wrap="square" rtlCol="0">
            <a:spAutoFit/>
          </a:bodyPr>
          <a:lstStyle/>
          <a:p>
            <a:pPr algn="ctr"/>
            <a:r>
              <a:rPr lang="sk-SK" sz="2800" b="1" dirty="0" smtClean="0">
                <a:hlinkClick r:id="rId4"/>
              </a:rPr>
              <a:t>Fotografie a Internet</a:t>
            </a:r>
            <a:endParaRPr lang="sk-SK" sz="2800" b="1" dirty="0"/>
          </a:p>
        </p:txBody>
      </p:sp>
    </p:spTree>
    <p:extLst>
      <p:ext uri="{BB962C8B-B14F-4D97-AF65-F5344CB8AC3E}">
        <p14:creationId xmlns:p14="http://schemas.microsoft.com/office/powerpoint/2010/main" xmlns="" val="21460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lum bright="-18000"/>
            <a:extLst>
              <a:ext uri="{28A0092B-C50C-407E-A947-70E740481C1C}">
                <a14:useLocalDpi xmlns:a14="http://schemas.microsoft.com/office/drawing/2010/main" xmlns="" val="0"/>
              </a:ext>
            </a:extLst>
          </a:blip>
          <a:srcRect/>
          <a:stretch>
            <a:fillRect/>
          </a:stretch>
        </p:blipFill>
        <p:spPr bwMode="auto">
          <a:xfrm>
            <a:off x="395288" y="836613"/>
            <a:ext cx="9144000" cy="521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682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2000" fill="hold"/>
                                        <p:tgtEl>
                                          <p:spTgt spid="20484"/>
                                        </p:tgtEl>
                                        <p:attrNameLst>
                                          <p:attrName>ppt_x</p:attrName>
                                        </p:attrNameLst>
                                      </p:cBhvr>
                                      <p:tavLst>
                                        <p:tav tm="0">
                                          <p:val>
                                            <p:strVal val="#ppt_x"/>
                                          </p:val>
                                        </p:tav>
                                        <p:tav tm="100000">
                                          <p:val>
                                            <p:strVal val="#ppt_x"/>
                                          </p:val>
                                        </p:tav>
                                      </p:tavLst>
                                    </p:anim>
                                    <p:anim calcmode="lin" valueType="num">
                                      <p:cBhvr additive="base">
                                        <p:cTn id="8" dur="20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378818" y="188640"/>
            <a:ext cx="4216667" cy="707886"/>
          </a:xfrm>
          <a:prstGeom prst="rect">
            <a:avLst/>
          </a:prstGeom>
          <a:noFill/>
        </p:spPr>
        <p:txBody>
          <a:bodyPr wrap="none" lIns="91440" tIns="45720" rIns="91440" bIns="45720">
            <a:spAutoFit/>
          </a:bodyPr>
          <a:lstStyle/>
          <a:p>
            <a:pPr algn="ctr"/>
            <a:r>
              <a:rPr lang="sk-SK" sz="4000" b="1" i="1" spc="300" dirty="0" smtClean="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rPr>
              <a:t>Miesto záveru </a:t>
            </a:r>
            <a:endParaRPr lang="sk-SK" sz="3600" b="1" i="1" cap="none" spc="300" dirty="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endParaRPr>
          </a:p>
        </p:txBody>
      </p:sp>
      <p:sp>
        <p:nvSpPr>
          <p:cNvPr id="3" name="Obdĺžnik 2"/>
          <p:cNvSpPr/>
          <p:nvPr/>
        </p:nvSpPr>
        <p:spPr>
          <a:xfrm>
            <a:off x="1025848" y="2348880"/>
            <a:ext cx="6210448" cy="400110"/>
          </a:xfrm>
          <a:prstGeom prst="rect">
            <a:avLst/>
          </a:prstGeom>
        </p:spPr>
        <p:txBody>
          <a:bodyPr wrap="square">
            <a:spAutoFit/>
          </a:bodyPr>
          <a:lstStyle/>
          <a:p>
            <a:pPr algn="ctr"/>
            <a:r>
              <a:rPr lang="sk-SK" sz="2000" dirty="0">
                <a:hlinkClick r:id="rId2"/>
              </a:rPr>
              <a:t>Z</a:t>
            </a:r>
            <a:r>
              <a:rPr lang="sk-SK" sz="2000" dirty="0" smtClean="0">
                <a:hlinkClick r:id="rId2"/>
              </a:rPr>
              <a:t>abíja škola tvorivosť?</a:t>
            </a:r>
            <a:endParaRPr lang="sk-SK" sz="2000" dirty="0"/>
          </a:p>
        </p:txBody>
      </p:sp>
      <p:sp>
        <p:nvSpPr>
          <p:cNvPr id="4" name="Obdĺžnik 3"/>
          <p:cNvSpPr/>
          <p:nvPr/>
        </p:nvSpPr>
        <p:spPr>
          <a:xfrm>
            <a:off x="1055975" y="3501008"/>
            <a:ext cx="6210448" cy="400110"/>
          </a:xfrm>
          <a:prstGeom prst="rect">
            <a:avLst/>
          </a:prstGeom>
        </p:spPr>
        <p:txBody>
          <a:bodyPr wrap="square">
            <a:spAutoFit/>
          </a:bodyPr>
          <a:lstStyle/>
          <a:p>
            <a:pPr algn="ctr"/>
            <a:r>
              <a:rPr lang="sk-SK" sz="2000" dirty="0" smtClean="0">
                <a:hlinkClick r:id="rId3"/>
              </a:rPr>
              <a:t>Majú sa dospelí učiť od detí??</a:t>
            </a:r>
            <a:endParaRPr lang="sk-SK" sz="2000" dirty="0"/>
          </a:p>
        </p:txBody>
      </p:sp>
    </p:spTree>
    <p:extLst>
      <p:ext uri="{BB962C8B-B14F-4D97-AF65-F5344CB8AC3E}">
        <p14:creationId xmlns:p14="http://schemas.microsoft.com/office/powerpoint/2010/main" xmlns="" val="35242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363433" y="1988840"/>
            <a:ext cx="641714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 T Á Z K Y ???</a:t>
            </a:r>
            <a:endParaRPr lang="sk-SK"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414970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Informačné zdroje:</a:t>
            </a:r>
            <a:endParaRPr lang="sk-SK" dirty="0"/>
          </a:p>
        </p:txBody>
      </p:sp>
      <p:sp>
        <p:nvSpPr>
          <p:cNvPr id="3" name="Zástupný symbol obsahu 2"/>
          <p:cNvSpPr>
            <a:spLocks noGrp="1"/>
          </p:cNvSpPr>
          <p:nvPr>
            <p:ph idx="1"/>
          </p:nvPr>
        </p:nvSpPr>
        <p:spPr>
          <a:xfrm>
            <a:off x="457200" y="1600200"/>
            <a:ext cx="8579296" cy="5141168"/>
          </a:xfrm>
        </p:spPr>
        <p:txBody>
          <a:bodyPr>
            <a:normAutofit fontScale="85000" lnSpcReduction="20000"/>
          </a:bodyPr>
          <a:lstStyle/>
          <a:p>
            <a:r>
              <a:rPr lang="sk-SK" sz="2800" dirty="0" smtClean="0">
                <a:hlinkClick r:id="rId2"/>
              </a:rPr>
              <a:t>http://sk.wikipedia.org</a:t>
            </a:r>
            <a:endParaRPr lang="sk-SK" sz="2800" dirty="0" smtClean="0"/>
          </a:p>
          <a:p>
            <a:r>
              <a:rPr lang="sk-SK" sz="2800" dirty="0" smtClean="0">
                <a:hlinkClick r:id="rId3"/>
              </a:rPr>
              <a:t>http://cz.wikipedia.org</a:t>
            </a:r>
            <a:endParaRPr lang="sk-SK" sz="2800" dirty="0" smtClean="0"/>
          </a:p>
          <a:p>
            <a:r>
              <a:rPr lang="sk-SK" sz="2800" dirty="0" smtClean="0">
                <a:hlinkClick r:id="rId4"/>
              </a:rPr>
              <a:t>http://inapadnik.blogspot.sk/</a:t>
            </a:r>
            <a:endParaRPr lang="sk-SK" sz="2800" dirty="0" smtClean="0"/>
          </a:p>
          <a:p>
            <a:r>
              <a:rPr lang="sk-SK" sz="2800" dirty="0">
                <a:hlinkClick r:id="rId5"/>
              </a:rPr>
              <a:t>https://</a:t>
            </a:r>
            <a:r>
              <a:rPr lang="sk-SK" sz="2800" dirty="0" smtClean="0">
                <a:hlinkClick r:id="rId5"/>
              </a:rPr>
              <a:t>www.youtube.com/watch?v=oxky3JSeZgQ</a:t>
            </a:r>
            <a:endParaRPr lang="sk-SK" sz="2800" dirty="0" smtClean="0"/>
          </a:p>
          <a:p>
            <a:r>
              <a:rPr lang="sk-SK" sz="2800" dirty="0">
                <a:hlinkClick r:id="rId6"/>
              </a:rPr>
              <a:t>https://</a:t>
            </a:r>
            <a:r>
              <a:rPr lang="sk-SK" sz="2800" dirty="0" smtClean="0">
                <a:hlinkClick r:id="rId6"/>
              </a:rPr>
              <a:t>www.youtube.com/watch?v=GL4CNJKagDI</a:t>
            </a:r>
            <a:endParaRPr lang="sk-SK" sz="2800" dirty="0" smtClean="0"/>
          </a:p>
          <a:p>
            <a:r>
              <a:rPr lang="sk-SK" sz="2800" dirty="0" smtClean="0">
                <a:hlinkClick r:id="rId7"/>
              </a:rPr>
              <a:t>https</a:t>
            </a:r>
            <a:r>
              <a:rPr lang="sk-SK" sz="2800" dirty="0">
                <a:hlinkClick r:id="rId7"/>
              </a:rPr>
              <a:t>://</a:t>
            </a:r>
            <a:r>
              <a:rPr lang="sk-SK" sz="2800" dirty="0" smtClean="0">
                <a:hlinkClick r:id="rId7"/>
              </a:rPr>
              <a:t>www.youtube.com/watch?v=t76eYw2F4hQ</a:t>
            </a:r>
            <a:endParaRPr lang="sk-SK" sz="2800" dirty="0" smtClean="0"/>
          </a:p>
          <a:p>
            <a:r>
              <a:rPr lang="sk-SK" sz="2800" dirty="0">
                <a:hlinkClick r:id="rId8"/>
              </a:rPr>
              <a:t>http://www.digitalnevzdelavanie.sk</a:t>
            </a:r>
            <a:r>
              <a:rPr lang="sk-SK" sz="2800" dirty="0" smtClean="0">
                <a:hlinkClick r:id="rId8"/>
              </a:rPr>
              <a:t>/</a:t>
            </a:r>
            <a:endParaRPr lang="sk-SK" sz="2800" dirty="0" smtClean="0"/>
          </a:p>
          <a:p>
            <a:r>
              <a:rPr lang="sk-SK" sz="2800" dirty="0">
                <a:hlinkClick r:id="rId9"/>
              </a:rPr>
              <a:t>http://www.digiskola.sk</a:t>
            </a:r>
            <a:r>
              <a:rPr lang="sk-SK" sz="2800" dirty="0" smtClean="0">
                <a:hlinkClick r:id="rId9"/>
              </a:rPr>
              <a:t>/</a:t>
            </a:r>
            <a:endParaRPr lang="sk-SK" sz="2800" dirty="0" smtClean="0"/>
          </a:p>
          <a:p>
            <a:r>
              <a:rPr lang="sk-SK" sz="2800" dirty="0" smtClean="0"/>
              <a:t> </a:t>
            </a:r>
            <a:r>
              <a:rPr lang="sk-SK" sz="2800" b="1" dirty="0"/>
              <a:t>AUTORSKÉ PRÁVO V ŠKOLÁCH </a:t>
            </a:r>
            <a:r>
              <a:rPr lang="sk-SK" sz="2800" b="1" dirty="0" smtClean="0"/>
              <a:t>- ZUZANA </a:t>
            </a:r>
            <a:r>
              <a:rPr lang="sk-SK" sz="2800" b="1" dirty="0"/>
              <a:t>ADAMOVÁ – ANTON </a:t>
            </a:r>
            <a:r>
              <a:rPr lang="sk-SK" sz="2800" b="1" dirty="0" smtClean="0"/>
              <a:t>ŠKREKO</a:t>
            </a:r>
          </a:p>
          <a:p>
            <a:r>
              <a:rPr lang="sk-SK" sz="2800" b="1" dirty="0"/>
              <a:t>Využívanie informačno-komunikačných</a:t>
            </a:r>
          </a:p>
          <a:p>
            <a:pPr marL="0" indent="0">
              <a:buNone/>
            </a:pPr>
            <a:r>
              <a:rPr lang="sk-SK" sz="2800" b="1" dirty="0" smtClean="0"/>
              <a:t>   technológií </a:t>
            </a:r>
            <a:r>
              <a:rPr lang="sk-SK" sz="2800" b="1" dirty="0"/>
              <a:t>vo vyučovaní</a:t>
            </a:r>
          </a:p>
          <a:p>
            <a:pPr marL="0" indent="0">
              <a:buNone/>
            </a:pPr>
            <a:r>
              <a:rPr lang="sk-SK" sz="2800" dirty="0" smtClean="0"/>
              <a:t>   Vladimír Bobot, Miroslava </a:t>
            </a:r>
            <a:r>
              <a:rPr lang="sk-SK" sz="2800" dirty="0" err="1"/>
              <a:t>Jakubeková</a:t>
            </a:r>
            <a:endParaRPr lang="sk-SK" sz="2800" dirty="0"/>
          </a:p>
          <a:p>
            <a:pPr marL="0" indent="0">
              <a:buNone/>
            </a:pPr>
            <a:r>
              <a:rPr lang="sk-SK" sz="2800" dirty="0" smtClean="0"/>
              <a:t>   Róbert </a:t>
            </a:r>
            <a:r>
              <a:rPr lang="sk-SK" sz="2800" dirty="0" err="1" smtClean="0"/>
              <a:t>Rurák</a:t>
            </a:r>
            <a:r>
              <a:rPr lang="sk-SK" sz="2800" dirty="0" smtClean="0"/>
              <a:t> Bratislava</a:t>
            </a:r>
          </a:p>
          <a:p>
            <a:endParaRPr lang="sk-SK" sz="2800" dirty="0" smtClean="0"/>
          </a:p>
          <a:p>
            <a:endParaRPr lang="sk-SK" dirty="0"/>
          </a:p>
        </p:txBody>
      </p:sp>
    </p:spTree>
    <p:extLst>
      <p:ext uri="{BB962C8B-B14F-4D97-AF65-F5344CB8AC3E}">
        <p14:creationId xmlns:p14="http://schemas.microsoft.com/office/powerpoint/2010/main" xmlns="" val="36793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6696" t="5132" r="6204" b="2933"/>
          <a:stretch>
            <a:fillRect/>
          </a:stretch>
        </p:blipFill>
        <p:spPr bwMode="auto">
          <a:xfrm>
            <a:off x="0" y="0"/>
            <a:ext cx="2808288" cy="338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lum bright="-24000"/>
            <a:extLst>
              <a:ext uri="{28A0092B-C50C-407E-A947-70E740481C1C}">
                <a14:useLocalDpi xmlns:a14="http://schemas.microsoft.com/office/drawing/2010/main" xmlns="" val="0"/>
              </a:ext>
            </a:extLst>
          </a:blip>
          <a:srcRect/>
          <a:stretch>
            <a:fillRect/>
          </a:stretch>
        </p:blipFill>
        <p:spPr bwMode="auto">
          <a:xfrm>
            <a:off x="2628900" y="3260725"/>
            <a:ext cx="6515100" cy="359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802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 calcmode="lin" valueType="num">
                                      <p:cBhvr>
                                        <p:cTn id="9" dur="500" fill="hold"/>
                                        <p:tgtEl>
                                          <p:spTgt spid="19460"/>
                                        </p:tgtEl>
                                        <p:attrNameLst>
                                          <p:attrName>style.rotation</p:attrName>
                                        </p:attrNameLst>
                                      </p:cBhvr>
                                      <p:tavLst>
                                        <p:tav tm="0">
                                          <p:val>
                                            <p:fltVal val="360"/>
                                          </p:val>
                                        </p:tav>
                                        <p:tav tm="100000">
                                          <p:val>
                                            <p:fltVal val="0"/>
                                          </p:val>
                                        </p:tav>
                                      </p:tavLst>
                                    </p:anim>
                                    <p:animEffect transition="in" filter="fade">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anim calcmode="lin" valueType="num">
                                      <p:cBhvr>
                                        <p:cTn id="15" dur="500" fill="hold"/>
                                        <p:tgtEl>
                                          <p:spTgt spid="19461"/>
                                        </p:tgtEl>
                                        <p:attrNameLst>
                                          <p:attrName>ppt_w</p:attrName>
                                        </p:attrNameLst>
                                      </p:cBhvr>
                                      <p:tavLst>
                                        <p:tav tm="0">
                                          <p:val>
                                            <p:fltVal val="0"/>
                                          </p:val>
                                        </p:tav>
                                        <p:tav tm="100000">
                                          <p:val>
                                            <p:strVal val="#ppt_w"/>
                                          </p:val>
                                        </p:tav>
                                      </p:tavLst>
                                    </p:anim>
                                    <p:anim calcmode="lin" valueType="num">
                                      <p:cBhvr>
                                        <p:cTn id="16" dur="500" fill="hold"/>
                                        <p:tgtEl>
                                          <p:spTgt spid="19461"/>
                                        </p:tgtEl>
                                        <p:attrNameLst>
                                          <p:attrName>ppt_h</p:attrName>
                                        </p:attrNameLst>
                                      </p:cBhvr>
                                      <p:tavLst>
                                        <p:tav tm="0">
                                          <p:val>
                                            <p:fltVal val="0"/>
                                          </p:val>
                                        </p:tav>
                                        <p:tav tm="100000">
                                          <p:val>
                                            <p:strVal val="#ppt_h"/>
                                          </p:val>
                                        </p:tav>
                                      </p:tavLst>
                                    </p:anim>
                                    <p:anim calcmode="lin" valueType="num">
                                      <p:cBhvr>
                                        <p:cTn id="17" dur="500" fill="hold"/>
                                        <p:tgtEl>
                                          <p:spTgt spid="19461"/>
                                        </p:tgtEl>
                                        <p:attrNameLst>
                                          <p:attrName>style.rotation</p:attrName>
                                        </p:attrNameLst>
                                      </p:cBhvr>
                                      <p:tavLst>
                                        <p:tav tm="0">
                                          <p:val>
                                            <p:fltVal val="360"/>
                                          </p:val>
                                        </p:tav>
                                        <p:tav tm="100000">
                                          <p:val>
                                            <p:fltVal val="0"/>
                                          </p:val>
                                        </p:tav>
                                      </p:tavLst>
                                    </p:anim>
                                    <p:animEffect transition="in" filter="fade">
                                      <p:cBhvr>
                                        <p:cTn id="18"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213" y="404813"/>
            <a:ext cx="8110537" cy="2027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lum bright="-18000"/>
            <a:extLst>
              <a:ext uri="{28A0092B-C50C-407E-A947-70E740481C1C}">
                <a14:useLocalDpi xmlns:a14="http://schemas.microsoft.com/office/drawing/2010/main" xmlns="" val="0"/>
              </a:ext>
            </a:extLst>
          </a:blip>
          <a:srcRect/>
          <a:stretch>
            <a:fillRect/>
          </a:stretch>
        </p:blipFill>
        <p:spPr bwMode="auto">
          <a:xfrm>
            <a:off x="301625" y="2924175"/>
            <a:ext cx="8842375" cy="361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5013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4)">
                                      <p:cBhvr>
                                        <p:cTn id="7" dur="2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blinds(horizontal)">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a:lum bright="-12000"/>
            <a:extLst>
              <a:ext uri="{28A0092B-C50C-407E-A947-70E740481C1C}">
                <a14:useLocalDpi xmlns:a14="http://schemas.microsoft.com/office/drawing/2010/main" xmlns="" val="0"/>
              </a:ext>
            </a:extLst>
          </a:blip>
          <a:srcRect/>
          <a:stretch>
            <a:fillRect/>
          </a:stretch>
        </p:blipFill>
        <p:spPr bwMode="auto">
          <a:xfrm>
            <a:off x="0" y="0"/>
            <a:ext cx="5113338" cy="384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lum bright="-24000"/>
            <a:extLst>
              <a:ext uri="{28A0092B-C50C-407E-A947-70E740481C1C}">
                <a14:useLocalDpi xmlns:a14="http://schemas.microsoft.com/office/drawing/2010/main" xmlns="" val="0"/>
              </a:ext>
            </a:extLst>
          </a:blip>
          <a:srcRect l="4649" t="4944" r="3711" b="6035"/>
          <a:stretch>
            <a:fillRect/>
          </a:stretch>
        </p:blipFill>
        <p:spPr bwMode="auto">
          <a:xfrm>
            <a:off x="5651500" y="1196975"/>
            <a:ext cx="3097213" cy="3887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099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ppt_x</p:attrName>
                                        </p:attrNameLst>
                                      </p:cBhvr>
                                      <p:tavLst>
                                        <p:tav tm="0">
                                          <p:val>
                                            <p:strVal val="#ppt_x-.2"/>
                                          </p:val>
                                        </p:tav>
                                        <p:tav tm="100000">
                                          <p:val>
                                            <p:strVal val="#ppt_x"/>
                                          </p:val>
                                        </p:tav>
                                      </p:tavLst>
                                    </p:anim>
                                    <p:anim calcmode="lin" valueType="num">
                                      <p:cBhvr>
                                        <p:cTn id="8" dur="1000" fill="hold"/>
                                        <p:tgtEl>
                                          <p:spTgt spid="225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blinds(horizontal)">
                                      <p:cBhvr>
                                        <p:cTn id="14"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íva">
  <a:themeElements>
    <a:clrScheme name="Exekutív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íva">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ív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2126</TotalTime>
  <Words>2222</Words>
  <Application>Microsoft Office PowerPoint</Application>
  <PresentationFormat>Předvádění na obrazovce (4:3)</PresentationFormat>
  <Paragraphs>314</Paragraphs>
  <Slides>62</Slides>
  <Notes>6</Notes>
  <HiddenSlides>0</HiddenSlides>
  <MMClips>0</MMClips>
  <ScaleCrop>false</ScaleCrop>
  <HeadingPairs>
    <vt:vector size="4" baseType="variant">
      <vt:variant>
        <vt:lpstr>Motiv</vt:lpstr>
      </vt:variant>
      <vt:variant>
        <vt:i4>1</vt:i4>
      </vt:variant>
      <vt:variant>
        <vt:lpstr>Nadpisy snímků</vt:lpstr>
      </vt:variant>
      <vt:variant>
        <vt:i4>62</vt:i4>
      </vt:variant>
    </vt:vector>
  </HeadingPairs>
  <TitlesOfParts>
    <vt:vector size="63" baseType="lpstr">
      <vt:lpstr>Exekutíva</vt:lpstr>
      <vt:lpstr>Inovácie v aplikáciách digitálnych technológií vo vyučovacom procese</vt:lpstr>
      <vt:lpstr>Snímek 2</vt:lpstr>
      <vt:lpstr>Internet</vt:lpstr>
      <vt:lpstr>Snímek 4</vt:lpstr>
      <vt:lpstr>Snímek 5</vt:lpstr>
      <vt:lpstr>Snímek 6</vt:lpstr>
      <vt:lpstr>Snímek 7</vt:lpstr>
      <vt:lpstr>Snímek 8</vt:lpstr>
      <vt:lpstr>Snímek 9</vt:lpstr>
      <vt:lpstr>Internet</vt:lpstr>
      <vt:lpstr> E-mail.</vt:lpstr>
      <vt:lpstr>Surfovanie a vyhľadávanie  na Internete. </vt:lpstr>
      <vt:lpstr>Blogy</vt:lpstr>
      <vt:lpstr>Online komunikácia- chatovanie</vt:lpstr>
      <vt:lpstr>Interaktívne nástroje. </vt:lpstr>
      <vt:lpstr>Virtuálna realita </vt:lpstr>
      <vt:lpstr>Uživateľský sofver v pedagogickej praxi</vt:lpstr>
      <vt:lpstr>Obsah</vt:lpstr>
      <vt:lpstr>Kancelárske aplikácie</vt:lpstr>
      <vt:lpstr> Ankety,prieskumy</vt:lpstr>
      <vt:lpstr>Ankety- prieskumy</vt:lpstr>
      <vt:lpstr>Interaktívne testovacie prostredie- Google </vt:lpstr>
      <vt:lpstr>Interaktívne testovacie prostredie- Alf </vt:lpstr>
      <vt:lpstr>Interaktívne testovacie prostredie- Alf </vt:lpstr>
      <vt:lpstr>Interaktívne testovacie prostredie- Hot Potatoes </vt:lpstr>
      <vt:lpstr>Kartičky</vt:lpstr>
      <vt:lpstr>Moodle</vt:lpstr>
      <vt:lpstr>Socrative</vt:lpstr>
      <vt:lpstr>Softvér pre najmenších</vt:lpstr>
      <vt:lpstr>Khan Academy</vt:lpstr>
      <vt:lpstr>Khan Academy</vt:lpstr>
      <vt:lpstr>Web stránka</vt:lpstr>
      <vt:lpstr>Multimediálny softvér</vt:lpstr>
      <vt:lpstr>Myšlienkové mapy</vt:lpstr>
      <vt:lpstr>Tvorba videotutoriálov-videocvičenia</vt:lpstr>
      <vt:lpstr>Tablety vo vzdelávacom procese</vt:lpstr>
      <vt:lpstr>Snímek 37</vt:lpstr>
      <vt:lpstr>Snímek 38</vt:lpstr>
      <vt:lpstr>Charakteristika sociálnych sietí</vt:lpstr>
      <vt:lpstr> Charakteristika sociálnych sietí</vt:lpstr>
      <vt:lpstr> Charakteristika sociálnych sietí</vt:lpstr>
      <vt:lpstr> Charakteristika sociálnych sietí</vt:lpstr>
      <vt:lpstr>História vzniku sociálnych sieti</vt:lpstr>
      <vt:lpstr> </vt:lpstr>
      <vt:lpstr>Nástroje sociálnych sietí</vt:lpstr>
      <vt:lpstr>Nástroje sociálnych sietí</vt:lpstr>
      <vt:lpstr>WiKipédia</vt:lpstr>
      <vt:lpstr>WiKipédia</vt:lpstr>
      <vt:lpstr>WiKipédia</vt:lpstr>
      <vt:lpstr>Google</vt:lpstr>
      <vt:lpstr>Google</vt:lpstr>
      <vt:lpstr>Google</vt:lpstr>
      <vt:lpstr>Facebook</vt:lpstr>
      <vt:lpstr>Facebook</vt:lpstr>
      <vt:lpstr>Facebook</vt:lpstr>
      <vt:lpstr>Facebook</vt:lpstr>
      <vt:lpstr>Autorstvo informačných produktov</vt:lpstr>
      <vt:lpstr>Vzdelávacie portály</vt:lpstr>
      <vt:lpstr>Informačná spoločnosť- sociálne, etické ,zdravotné  aspekty používania IKT</vt:lpstr>
      <vt:lpstr>Snímek 60</vt:lpstr>
      <vt:lpstr>Snímek 61</vt:lpstr>
      <vt:lpstr>Informačné 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Sociálne siete vo vzdelávaní</dc:title>
  <dc:creator>SSEBB</dc:creator>
  <cp:lastModifiedBy>Ján Slačka</cp:lastModifiedBy>
  <cp:revision>160</cp:revision>
  <dcterms:created xsi:type="dcterms:W3CDTF">2013-02-16T04:35:54Z</dcterms:created>
  <dcterms:modified xsi:type="dcterms:W3CDTF">2017-11-03T23:24:57Z</dcterms:modified>
</cp:coreProperties>
</file>